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330" r:id="rId2"/>
    <p:sldId id="258" r:id="rId3"/>
    <p:sldId id="331" r:id="rId4"/>
    <p:sldId id="260" r:id="rId5"/>
    <p:sldId id="315" r:id="rId6"/>
    <p:sldId id="316" r:id="rId7"/>
    <p:sldId id="317" r:id="rId8"/>
    <p:sldId id="318" r:id="rId9"/>
    <p:sldId id="337" r:id="rId10"/>
    <p:sldId id="332" r:id="rId11"/>
    <p:sldId id="339" r:id="rId12"/>
    <p:sldId id="335" r:id="rId13"/>
    <p:sldId id="319" r:id="rId14"/>
    <p:sldId id="321" r:id="rId15"/>
    <p:sldId id="322" r:id="rId16"/>
    <p:sldId id="323" r:id="rId17"/>
    <p:sldId id="333" r:id="rId18"/>
    <p:sldId id="324" r:id="rId19"/>
    <p:sldId id="336" r:id="rId20"/>
    <p:sldId id="325" r:id="rId21"/>
    <p:sldId id="327" r:id="rId22"/>
    <p:sldId id="328" r:id="rId23"/>
    <p:sldId id="338" r:id="rId24"/>
    <p:sldId id="329" r:id="rId25"/>
    <p:sldId id="334" r:id="rId26"/>
  </p:sldIdLst>
  <p:sldSz cx="10691813" cy="7559675"/>
  <p:notesSz cx="9926638" cy="6797675"/>
  <p:embeddedFontLst>
    <p:embeddedFont>
      <p:font typeface="[더존] 본문체 30" panose="020B0603000000000000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[더존] 본문체 10" panose="020B0303000000000000" pitchFamily="50" charset="-127"/>
      <p:regular r:id="rId32"/>
    </p:embeddedFont>
    <p:embeddedFont>
      <p:font typeface="[더존] 제목체 50" panose="020B0803000000000000" pitchFamily="50" charset="-127"/>
      <p:bold r:id="rId33"/>
    </p:embeddedFont>
    <p:embeddedFont>
      <p:font typeface="[더존] 제목체 30" panose="020B0503000000000000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8" userDrawn="1">
          <p15:clr>
            <a:srgbClr val="A4A3A4"/>
          </p15:clr>
        </p15:guide>
        <p15:guide id="2" pos="3367">
          <p15:clr>
            <a:srgbClr val="A4A3A4"/>
          </p15:clr>
        </p15:guide>
        <p15:guide id="3" pos="442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orient="horz" pos="1088" userDrawn="1">
          <p15:clr>
            <a:srgbClr val="A4A3A4"/>
          </p15:clr>
        </p15:guide>
        <p15:guide id="6" orient="horz" pos="1655" userDrawn="1">
          <p15:clr>
            <a:srgbClr val="A4A3A4"/>
          </p15:clr>
        </p15:guide>
        <p15:guide id="7" pos="2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F0"/>
    <a:srgbClr val="0073B4"/>
    <a:srgbClr val="BCDAF8"/>
    <a:srgbClr val="00417D"/>
    <a:srgbClr val="7F7F7F"/>
    <a:srgbClr val="8CDCFF"/>
    <a:srgbClr val="EAEAEA"/>
    <a:srgbClr val="D9D9D9"/>
    <a:srgbClr val="001E55"/>
    <a:srgbClr val="EB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6182" autoAdjust="0"/>
  </p:normalViewPr>
  <p:slideViewPr>
    <p:cSldViewPr snapToGrid="0">
      <p:cViewPr varScale="1">
        <p:scale>
          <a:sx n="102" d="100"/>
          <a:sy n="102" d="100"/>
        </p:scale>
        <p:origin x="1386" y="120"/>
      </p:cViewPr>
      <p:guideLst>
        <p:guide orient="horz" pos="2358"/>
        <p:guide pos="3367"/>
        <p:guide pos="442"/>
        <p:guide orient="horz"/>
        <p:guide orient="horz" pos="1088"/>
        <p:guide orient="horz" pos="1655"/>
        <p:guide pos="22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30" y="78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497579341330985E-2"/>
          <c:y val="0.12272970827220959"/>
          <c:w val="0.96100484131733854"/>
          <c:h val="0.849775217023389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237FB7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2044</c:v>
                </c:pt>
                <c:pt idx="1">
                  <c:v>505</c:v>
                </c:pt>
                <c:pt idx="2">
                  <c:v>397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670-4E56-A61B-ACCB4BB5B6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2269</c:v>
                </c:pt>
                <c:pt idx="1">
                  <c:v>540</c:v>
                </c:pt>
                <c:pt idx="2">
                  <c:v>425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670-4E56-A61B-ACCB4BB5B6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0FADDF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#,##0</c:formatCode>
                <c:ptCount val="3"/>
                <c:pt idx="0">
                  <c:v>2627</c:v>
                </c:pt>
                <c:pt idx="1">
                  <c:v>668</c:v>
                </c:pt>
                <c:pt idx="2">
                  <c:v>510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670-4E56-A61B-ACCB4BB5B6C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"/>
                  <c:y val="1.5560013460840993E-2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670-4E56-A61B-ACCB4BB5B6C1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9422051736370371E-3"/>
                  <c:y val="1.0373342307227361E-2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F670-4E56-A61B-ACCB4BB5B6C1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9422051736369657E-3"/>
                  <c:y val="5.1866711536135857E-3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F670-4E56-A61B-ACCB4BB5B6C1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3065</c:v>
                </c:pt>
                <c:pt idx="1">
                  <c:v>767</c:v>
                </c:pt>
                <c:pt idx="2">
                  <c:v>579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670-4E56-A61B-ACCB4BB5B6C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b="0" dirty="0" smtClean="0"/>
                      <a:t>3,187</a:t>
                    </a:r>
                    <a:endParaRPr lang="en-US" altLang="ko-KR" b="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670-4E56-A61B-ACCB4BB5B6C1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3187</c:v>
                </c:pt>
                <c:pt idx="1">
                  <c:v>712</c:v>
                </c:pt>
                <c:pt idx="2">
                  <c:v>544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670-4E56-A61B-ACCB4BB5B6C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계열 6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3043</c:v>
                </c:pt>
                <c:pt idx="1">
                  <c:v>455</c:v>
                </c:pt>
                <c:pt idx="2">
                  <c:v>231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F670-4E56-A61B-ACCB4BB5B6C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84948560"/>
        <c:axId val="384950912"/>
      </c:barChart>
      <c:catAx>
        <c:axId val="38494856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384950912"/>
        <c:crosses val="autoZero"/>
        <c:auto val="1"/>
        <c:lblAlgn val="ctr"/>
        <c:lblOffset val="100"/>
        <c:noMultiLvlLbl val="0"/>
      </c:catAx>
      <c:valAx>
        <c:axId val="384950912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384948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900">
          <a:solidFill>
            <a:schemeClr val="bg1">
              <a:lumMod val="50000"/>
            </a:schemeClr>
          </a:solidFill>
          <a:latin typeface="[더존] 본문체 10" panose="020B0303000000000000" pitchFamily="50" charset="-127"/>
          <a:ea typeface="[더존] 본문체 10" panose="020B0303000000000000" pitchFamily="50" charset="-127"/>
        </a:defRPr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1543" cy="341064"/>
          </a:xfrm>
          <a:prstGeom prst="rect">
            <a:avLst/>
          </a:prstGeom>
        </p:spPr>
        <p:txBody>
          <a:bodyPr vert="horz" lIns="91495" tIns="45747" rIns="91495" bIns="4574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1543" cy="341063"/>
          </a:xfrm>
          <a:prstGeom prst="rect">
            <a:avLst/>
          </a:prstGeom>
        </p:spPr>
        <p:txBody>
          <a:bodyPr vert="horz" lIns="91495" tIns="45747" rIns="91495" bIns="4574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800" y="6456612"/>
            <a:ext cx="4301543" cy="341063"/>
          </a:xfrm>
          <a:prstGeom prst="rect">
            <a:avLst/>
          </a:prstGeom>
        </p:spPr>
        <p:txBody>
          <a:bodyPr vert="horz" lIns="91495" tIns="45747" rIns="91495" bIns="45747" rtlCol="0" anchor="b"/>
          <a:lstStyle>
            <a:lvl1pPr algn="r">
              <a:defRPr sz="1200"/>
            </a:lvl1pPr>
          </a:lstStyle>
          <a:p>
            <a:fld id="{58254DB4-13CE-4386-A3E1-91FF882A6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46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1543" cy="341064"/>
          </a:xfrm>
          <a:prstGeom prst="rect">
            <a:avLst/>
          </a:prstGeom>
        </p:spPr>
        <p:txBody>
          <a:bodyPr vert="horz" lIns="91495" tIns="45747" rIns="91495" bIns="4574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0" y="1"/>
            <a:ext cx="4301543" cy="341064"/>
          </a:xfrm>
          <a:prstGeom prst="rect">
            <a:avLst/>
          </a:prstGeom>
        </p:spPr>
        <p:txBody>
          <a:bodyPr vert="horz" lIns="91495" tIns="45747" rIns="91495" bIns="45747" rtlCol="0"/>
          <a:lstStyle>
            <a:lvl1pPr algn="r">
              <a:defRPr sz="1200"/>
            </a:lvl1pPr>
          </a:lstStyle>
          <a:p>
            <a:fld id="{47489F85-9E01-4FA5-9F4D-99699E6DCAB6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0100" y="849313"/>
            <a:ext cx="3246438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95" tIns="45747" rIns="91495" bIns="4574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4"/>
          </a:xfrm>
          <a:prstGeom prst="rect">
            <a:avLst/>
          </a:prstGeom>
        </p:spPr>
        <p:txBody>
          <a:bodyPr vert="horz" lIns="91495" tIns="45747" rIns="91495" bIns="45747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3"/>
          </a:xfrm>
          <a:prstGeom prst="rect">
            <a:avLst/>
          </a:prstGeom>
        </p:spPr>
        <p:txBody>
          <a:bodyPr vert="horz" lIns="91495" tIns="45747" rIns="91495" bIns="4574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0" y="6456612"/>
            <a:ext cx="4301543" cy="341063"/>
          </a:xfrm>
          <a:prstGeom prst="rect">
            <a:avLst/>
          </a:prstGeom>
        </p:spPr>
        <p:txBody>
          <a:bodyPr vert="horz" lIns="91495" tIns="45747" rIns="91495" bIns="45747" rtlCol="0" anchor="b"/>
          <a:lstStyle>
            <a:lvl1pPr algn="r">
              <a:defRPr sz="1200"/>
            </a:lvl1pPr>
          </a:lstStyle>
          <a:p>
            <a:fld id="{8178FD1E-3D79-414C-AFD0-BFE6F431EC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46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61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29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564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32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403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63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009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865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34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29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1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94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7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1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61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2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15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8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8FD1E-3D79-414C-AFD0-BFE6F431EC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0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7" name="TextBox 14"/>
          <p:cNvSpPr txBox="1"/>
          <p:nvPr userDrawn="1"/>
        </p:nvSpPr>
        <p:spPr>
          <a:xfrm>
            <a:off x="329606" y="6610171"/>
            <a:ext cx="2160533" cy="33331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400" b="1">
                <a:solidFill>
                  <a:schemeClr val="accent1"/>
                </a:solidFill>
                <a:latin typeface="[더존] 본문체 Medium" panose="020B0603000000000000" pitchFamily="50" charset="-127"/>
                <a:ea typeface="[더존] 본문체 Medium" panose="020B0603000000000000" pitchFamily="50" charset="-127"/>
              </a:defRPr>
            </a:lvl1pPr>
          </a:lstStyle>
          <a:p>
            <a:r>
              <a:rPr lang="en-US" altLang="ko-KR" sz="1300" b="0" dirty="0">
                <a:solidFill>
                  <a:schemeClr val="tx1"/>
                </a:solidFill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www.douzone.com</a:t>
            </a:r>
            <a:endParaRPr lang="ko-KR" altLang="en-US" sz="1300" b="0" dirty="0">
              <a:solidFill>
                <a:schemeClr val="tx1"/>
              </a:solidFill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711908" y="1136125"/>
            <a:ext cx="28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711908" y="3833159"/>
            <a:ext cx="144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3" y="6363156"/>
            <a:ext cx="1440000" cy="205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7973567" y="6207532"/>
            <a:ext cx="2350491" cy="9857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rgbClr val="00AAF0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</a:rPr>
              <a:t>Maximizing</a:t>
            </a:r>
          </a:p>
          <a:p>
            <a:pPr algn="r"/>
            <a:r>
              <a:rPr lang="en-US" altLang="ko-KR" sz="2400" dirty="0" smtClean="0">
                <a:solidFill>
                  <a:srgbClr val="00AAF0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</a:rPr>
              <a:t>Potential</a:t>
            </a:r>
            <a:endParaRPr lang="ko-KR" altLang="en-US" sz="2400" dirty="0" smtClean="0">
              <a:solidFill>
                <a:srgbClr val="00AAF0"/>
              </a:solidFill>
              <a:latin typeface="[더존] 제목체 50" panose="020B0803000000000000" pitchFamily="50" charset="-127"/>
              <a:ea typeface="[더존] 제목체 50" panose="020B0803000000000000" pitchFamily="50" charset="-127"/>
            </a:endParaRP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0135" y="1288935"/>
            <a:ext cx="5525854" cy="2040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ts val="5200"/>
              </a:lnSpc>
              <a:defRPr sz="4200">
                <a:latin typeface="[더존] 제목체 50" panose="020B0803000000000000" pitchFamily="50" charset="-127"/>
                <a:ea typeface="[더존] 제목체 50" panose="020B0803000000000000" pitchFamily="50" charset="-127"/>
              </a:defRPr>
            </a:lvl1pPr>
          </a:lstStyle>
          <a:p>
            <a:r>
              <a:rPr lang="ko-KR" altLang="en-US" dirty="0" smtClean="0"/>
              <a:t>제목을 작성해주세요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err="1" smtClean="0"/>
              <a:t>더존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제목체</a:t>
            </a:r>
            <a:r>
              <a:rPr lang="ko-KR" altLang="en-US" dirty="0" smtClean="0"/>
              <a:t> </a:t>
            </a:r>
            <a:r>
              <a:rPr lang="en-US" altLang="ko-KR" dirty="0" smtClean="0"/>
              <a:t>50)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47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573388" y="1499929"/>
            <a:ext cx="3084220" cy="4559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33"/>
          <a:stretch/>
        </p:blipFill>
        <p:spPr>
          <a:xfrm>
            <a:off x="643372" y="4423143"/>
            <a:ext cx="3014236" cy="1636601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3657607" y="1499929"/>
            <a:ext cx="6484756" cy="4559817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49612" y="2361173"/>
            <a:ext cx="2523381" cy="4589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rgbClr val="00AAF0"/>
                </a:solidFill>
                <a:latin typeface="더존 제목체 Regular" panose="020B0503000000000000" pitchFamily="50" charset="-127"/>
                <a:ea typeface="더존 제목체 Regular" panose="020B0503000000000000" pitchFamily="50" charset="-127"/>
                <a:cs typeface="+mj-cs"/>
              </a:defRPr>
            </a:lvl1pPr>
          </a:lstStyle>
          <a:p>
            <a:pPr algn="ctr"/>
            <a:r>
              <a:rPr lang="en-US" altLang="ko-KR" sz="3300" dirty="0" smtClean="0">
                <a:solidFill>
                  <a:schemeClr val="bg1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CONTENTS</a:t>
            </a:r>
            <a:endParaRPr lang="en-US" sz="3300" dirty="0">
              <a:solidFill>
                <a:schemeClr val="bg1"/>
              </a:solidFill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63" y="6285511"/>
            <a:ext cx="1440000" cy="205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470485" y="6241402"/>
            <a:ext cx="53435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kern="1200" dirty="0" smtClean="0">
                <a:solidFill>
                  <a:srgbClr val="00AAF0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  <a:cs typeface="+mn-cs"/>
              </a:rPr>
              <a:t>Maximizing</a:t>
            </a:r>
            <a:r>
              <a:rPr lang="en-US" altLang="ko-KR" sz="1200" kern="1200" baseline="0" dirty="0" smtClean="0">
                <a:solidFill>
                  <a:srgbClr val="00AAF0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rgbClr val="00AAF0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  <a:cs typeface="+mn-cs"/>
              </a:rPr>
              <a:t>Potential</a:t>
            </a:r>
            <a:endParaRPr lang="ko-KR" altLang="en-US" sz="1200" kern="1200" dirty="0" smtClean="0">
              <a:solidFill>
                <a:srgbClr val="00AAF0"/>
              </a:solidFill>
              <a:latin typeface="[더존] 제목체 50" panose="020B0803000000000000" pitchFamily="50" charset="-127"/>
              <a:ea typeface="[더존] 제목체 50" panose="020B0803000000000000" pitchFamily="50" charset="-127"/>
              <a:cs typeface="+mn-cs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3387" y="1183471"/>
            <a:ext cx="9555360" cy="3164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ts val="1700"/>
              </a:lnSpc>
              <a:defRPr sz="1400">
                <a:latin typeface="[더존] 제목체 30" panose="020B0503000000000000" pitchFamily="50" charset="-127"/>
                <a:ea typeface="[더존] 제목체 30" panose="020B0503000000000000" pitchFamily="50" charset="-127"/>
              </a:defRPr>
            </a:lvl1pPr>
          </a:lstStyle>
          <a:p>
            <a:r>
              <a:rPr lang="ko-KR" altLang="en-US" dirty="0" smtClean="0"/>
              <a:t>제목을 작성해주세요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6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561419" y="1499929"/>
            <a:ext cx="9568976" cy="45598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63" y="6285511"/>
            <a:ext cx="1440000" cy="205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470485" y="6241402"/>
            <a:ext cx="53435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kern="1200" dirty="0" smtClean="0">
                <a:solidFill>
                  <a:srgbClr val="00AAF0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  <a:cs typeface="+mn-cs"/>
              </a:rPr>
              <a:t>Maximizing</a:t>
            </a:r>
            <a:r>
              <a:rPr lang="en-US" altLang="ko-KR" sz="1200" kern="1200" baseline="0" dirty="0" smtClean="0">
                <a:solidFill>
                  <a:srgbClr val="00AAF0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rgbClr val="00AAF0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  <a:cs typeface="+mn-cs"/>
              </a:rPr>
              <a:t>Potential</a:t>
            </a:r>
            <a:endParaRPr lang="ko-KR" altLang="en-US" sz="1200" kern="1200" dirty="0" smtClean="0">
              <a:solidFill>
                <a:srgbClr val="00AAF0"/>
              </a:solidFill>
              <a:latin typeface="[더존] 제목체 50" panose="020B0803000000000000" pitchFamily="50" charset="-127"/>
              <a:ea typeface="[더존] 제목체 50" panose="020B0803000000000000" pitchFamily="50" charset="-127"/>
              <a:cs typeface="+mn-cs"/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845906" y="2601141"/>
            <a:ext cx="90000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28" t="-1" r="-4101" b="37981"/>
          <a:stretch/>
        </p:blipFill>
        <p:spPr bwMode="auto">
          <a:xfrm>
            <a:off x="8731627" y="1795835"/>
            <a:ext cx="1241429" cy="80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550" y="2074927"/>
            <a:ext cx="287476" cy="287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3387" y="1183471"/>
            <a:ext cx="9555360" cy="3164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ts val="1700"/>
              </a:lnSpc>
              <a:defRPr sz="1400">
                <a:latin typeface="[더존] 제목체 30" panose="020B0503000000000000" pitchFamily="50" charset="-127"/>
                <a:ea typeface="[더존] 제목체 30" panose="020B0503000000000000" pitchFamily="50" charset="-127"/>
              </a:defRPr>
            </a:lvl1pPr>
          </a:lstStyle>
          <a:p>
            <a:r>
              <a:rPr lang="ko-KR" altLang="en-US" dirty="0" smtClean="0"/>
              <a:t>제목을 작성해주세요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3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 userDrawn="1"/>
        </p:nvCxnSpPr>
        <p:spPr>
          <a:xfrm>
            <a:off x="0" y="7267795"/>
            <a:ext cx="10692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649189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0507" y="216084"/>
            <a:ext cx="8403869" cy="324595"/>
          </a:xfrm>
          <a:prstGeom prst="rect">
            <a:avLst/>
          </a:prstGeom>
        </p:spPr>
        <p:txBody>
          <a:bodyPr vert="horz" lIns="0" tIns="72000" rIns="0" bIns="72000" rtlCol="0" anchor="t" anchorCtr="0">
            <a:noAutofit/>
          </a:bodyPr>
          <a:lstStyle>
            <a:lvl1pPr algn="l">
              <a:lnSpc>
                <a:spcPts val="1700"/>
              </a:lnSpc>
              <a:defRPr sz="2000" baseline="0">
                <a:solidFill>
                  <a:schemeClr val="bg1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</a:defRPr>
            </a:lvl1pPr>
          </a:lstStyle>
          <a:p>
            <a:r>
              <a:rPr lang="ko-KR" altLang="en-US" dirty="0" smtClean="0"/>
              <a:t>페이지 제목을 작성해주세요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더존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제목체</a:t>
            </a:r>
            <a:r>
              <a:rPr lang="en-US" altLang="ko-KR" dirty="0" smtClean="0"/>
              <a:t> 50)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3670" y="7308022"/>
            <a:ext cx="3913269" cy="1922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ts val="1500"/>
              </a:lnSpc>
            </a:pPr>
            <a:r>
              <a:rPr lang="en-US" altLang="ko-KR" sz="8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Maximizing Potential</a:t>
            </a:r>
            <a:endParaRPr lang="ko-KR" altLang="en-US" sz="8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690075" y="7308022"/>
            <a:ext cx="3913269" cy="1922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ts val="1500"/>
              </a:lnSpc>
            </a:pPr>
            <a:r>
              <a:rPr lang="en-US" altLang="ko-KR" sz="8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DOUZONE BIZON</a:t>
            </a:r>
            <a:endParaRPr lang="ko-KR" altLang="en-US" sz="8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4159324" y="7308022"/>
            <a:ext cx="2348354" cy="1922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ts val="1500"/>
              </a:lnSpc>
            </a:pPr>
            <a:fld id="{7DF2569E-E985-431D-AC40-C130F128EF35}" type="slidenum">
              <a:rPr lang="ko-KR" altLang="en-US" sz="80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‹#›</a:t>
            </a:fld>
            <a:endParaRPr lang="ko-KR" altLang="en-US" sz="8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25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" y="-1"/>
            <a:ext cx="10690393" cy="75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latin typeface="[더존] 본문체 30" panose="020B0603000000000000" pitchFamily="50" charset="-127"/>
                <a:ea typeface="[더존] 본문체 30" panose="020B06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latin typeface="[더존] 본문체 30" panose="020B0603000000000000" pitchFamily="50" charset="-127"/>
                <a:ea typeface="[더존] 본문체 30" panose="020B06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latin typeface="[더존] 본문체 30" panose="020B0603000000000000" pitchFamily="50" charset="-127"/>
                <a:ea typeface="[더존] 본문체 30" panose="020B0603000000000000" pitchFamily="50" charset="-127"/>
              </a:defRPr>
            </a:lvl1pPr>
          </a:lstStyle>
          <a:p>
            <a:fld id="{4FC5ECCE-B63A-4AFB-AC83-593676EA55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29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3" r:id="rId4"/>
    <p:sldLayoutId id="2147483675" r:id="rId5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[더존] 제목체 50" panose="020B0803000000000000" pitchFamily="50" charset="-127"/>
          <a:ea typeface="[더존] 제목체 50" panose="020B0803000000000000" pitchFamily="50" charset="-127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[더존] 본문체 30" panose="020B0603000000000000" pitchFamily="50" charset="-127"/>
          <a:ea typeface="[더존] 본문체 30" panose="020B0603000000000000" pitchFamily="50" charset="-127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[더존] 본문체 30" panose="020B0603000000000000" pitchFamily="50" charset="-127"/>
          <a:ea typeface="[더존] 본문체 30" panose="020B0603000000000000" pitchFamily="50" charset="-127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[더존] 본문체 30" panose="020B0603000000000000" pitchFamily="50" charset="-127"/>
          <a:ea typeface="[더존] 본문체 30" panose="020B0603000000000000" pitchFamily="50" charset="-127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[더존] 본문체 30" panose="020B0603000000000000" pitchFamily="50" charset="-127"/>
          <a:ea typeface="[더존] 본문체 30" panose="020B0603000000000000" pitchFamily="50" charset="-127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[더존] 본문체 30" panose="020B0603000000000000" pitchFamily="50" charset="-127"/>
          <a:ea typeface="[더존] 본문체 30" panose="020B0603000000000000" pitchFamily="50" charset="-127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0422" y="1147108"/>
            <a:ext cx="5868855" cy="146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5400" spc="-150" dirty="0">
                <a:solidFill>
                  <a:schemeClr val="accent1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</a:rPr>
              <a:t>Maximizing </a:t>
            </a:r>
          </a:p>
          <a:p>
            <a:pPr>
              <a:lnSpc>
                <a:spcPct val="80000"/>
              </a:lnSpc>
            </a:pPr>
            <a:r>
              <a:rPr lang="ko-KR" altLang="en-US" sz="5400" spc="-150" dirty="0">
                <a:solidFill>
                  <a:schemeClr val="accent1"/>
                </a:solidFill>
                <a:latin typeface="[더존] 제목체 50" panose="020B0803000000000000" pitchFamily="50" charset="-127"/>
                <a:ea typeface="[더존] 제목체 50" panose="020B0803000000000000" pitchFamily="50" charset="-127"/>
              </a:rPr>
              <a:t>Potential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2360" y="2698996"/>
            <a:ext cx="2436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DOUZONE BIZON</a:t>
            </a: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Company Overview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776" y="3610466"/>
            <a:ext cx="1668545" cy="329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더존비즈온</a:t>
            </a:r>
            <a:r>
              <a:rPr lang="ko-KR" altLang="en-US" sz="12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 회사소개서</a:t>
            </a:r>
            <a:endParaRPr lang="ko-KR" altLang="en-US" sz="1200" dirty="0"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84" y="6374297"/>
            <a:ext cx="1748196" cy="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9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4339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3357" y="3237930"/>
            <a:ext cx="768351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Solution &amp; Service</a:t>
            </a:r>
            <a:endParaRPr lang="ko-KR" altLang="en-US" sz="6600" b="1" dirty="0">
              <a:solidFill>
                <a:schemeClr val="bg1"/>
              </a:solidFill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89852" y="4227583"/>
            <a:ext cx="3310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대한민국 대표 </a:t>
            </a:r>
            <a:r>
              <a:rPr lang="en-US" altLang="ko-KR" sz="2000" b="1" dirty="0" smtClean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ICT</a:t>
            </a:r>
            <a:r>
              <a:rPr lang="ko-KR" altLang="en-US" sz="2000" b="1" dirty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기업</a:t>
            </a:r>
            <a:r>
              <a:rPr lang="en-US" altLang="ko-KR" sz="2000" b="1" dirty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, </a:t>
            </a:r>
            <a:r>
              <a:rPr lang="ko-KR" altLang="en-US" sz="2000" b="1" dirty="0" err="1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더존</a:t>
            </a:r>
            <a:endParaRPr lang="ko-KR" altLang="en-US" sz="2000" b="1" dirty="0">
              <a:solidFill>
                <a:srgbClr val="FFFF00"/>
              </a:solidFill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489" y="114766"/>
            <a:ext cx="1874084" cy="2673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더존</a:t>
            </a:r>
            <a:r>
              <a:rPr lang="en-US" altLang="ko-KR" sz="10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 D-</a:t>
            </a:r>
            <a:r>
              <a:rPr lang="ko-KR" altLang="en-US" sz="1000" dirty="0" err="1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클라우드센터</a:t>
            </a:r>
            <a:r>
              <a:rPr lang="ko-KR" altLang="en-US" sz="10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 서버실</a:t>
            </a:r>
            <a:endParaRPr lang="ko-KR" altLang="en-US" sz="1000" dirty="0"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8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-1" y="3947312"/>
            <a:ext cx="10691813" cy="3612363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137" y="1126009"/>
            <a:ext cx="3960621" cy="2227852"/>
          </a:xfrm>
          <a:prstGeom prst="rect">
            <a:avLst/>
          </a:prstGeom>
        </p:spPr>
      </p:pic>
      <p:sp>
        <p:nvSpPr>
          <p:cNvPr id="43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ko-KR" altLang="en-US" dirty="0" err="1" smtClean="0"/>
              <a:t>올인원</a:t>
            </a:r>
            <a:r>
              <a:rPr lang="ko-KR" altLang="en-US" dirty="0" smtClean="0"/>
              <a:t> 디지털 비즈니스 플랫폼</a:t>
            </a:r>
            <a:r>
              <a:rPr lang="en-US" altLang="ko-KR" dirty="0" smtClean="0"/>
              <a:t>/</a:t>
            </a:r>
            <a:r>
              <a:rPr lang="ko-KR" altLang="en-US" dirty="0" smtClean="0"/>
              <a:t>직장인용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44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Amaranth 10</a:t>
            </a: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en-US" altLang="ko-KR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ERP,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그룹웨어</a:t>
            </a:r>
            <a:r>
              <a:rPr lang="en-US" altLang="ko-KR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문서관리 기능을 통합한 신개념 </a:t>
            </a:r>
            <a:r>
              <a:rPr lang="en-US" altLang="ko-KR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36841" y="1330467"/>
            <a:ext cx="6090296" cy="1016487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89181" y="1423032"/>
            <a:ext cx="6037956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신개념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‘Amaranth 10'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은 기업의 업무에 필수적인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와 그룹웨어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문서관리 기능을 통합한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올인원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디지털 비즈니스 플랫폼입니다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 핵심 업무 솔루션을 융합했기 때문에 지금까지 경험하지 못했던 새로운 가치를 창출할 수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기업용 솔루션 분야 선도기업으로서 쌓아온 기술력과 경험을 토대로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인공지능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(AI),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 등 핵심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역량을 집대성한 완전히 새로운 개념의 비즈니스 플랫폼입니다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50" name="내용 개체 틀 18"/>
          <p:cNvSpPr txBox="1">
            <a:spLocks/>
          </p:cNvSpPr>
          <p:nvPr/>
        </p:nvSpPr>
        <p:spPr>
          <a:xfrm>
            <a:off x="462261" y="4111788"/>
            <a:ext cx="9502621" cy="408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NAHAGO</a:t>
            </a: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근무시간 관리부터 다양한 직원용 서비스까지 제공하는 직장인용 </a:t>
            </a:r>
            <a:r>
              <a:rPr lang="ko-KR" altLang="en-US" sz="1400" dirty="0" err="1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앱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6841" y="4529105"/>
            <a:ext cx="6090296" cy="105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3761" y="4638903"/>
            <a:ext cx="5872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NAHAGO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는 임대사업자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프리랜서 등 종합소득세 신고 대상인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개인고객이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세무전문가와의 접점에서 신고 업무를 손쉽게 진행할 수 있도록 지원하는 개인용 앱입니다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급여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임금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명세서 및 근무시간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·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급여관리 서비스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출퇴근 관리 기능 등을 제공합니다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셀프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연말정산 및 연말정산 자료 제출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급여확인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·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월차 등 휴가 관리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증명서 신청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근로계약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회사 전용 메신저 등 직장인 사용자의 회사생활에 필수적인 다양한 서비스도 함께 제공합니다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698616" y="2839783"/>
            <a:ext cx="5730463" cy="832941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07050" y="2906789"/>
            <a:ext cx="534987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기술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솔루션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디바이스의 융합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(Convergence)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을 통해 업무 효율성을 확보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단절된 업무 프로세스를 연결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(Connect)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해 업무 처리 속도 증가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하나의 시스템 내에서 기업의 자원 데이터를 공유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(Share)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해 사용자 편의성을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향상</a:t>
            </a:r>
            <a:endParaRPr lang="ko-KR" altLang="en-US" sz="1050" b="1" dirty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09612" y="6173149"/>
            <a:ext cx="5730463" cy="837743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18046" y="6264298"/>
            <a:ext cx="534987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임금</a:t>
            </a:r>
            <a:r>
              <a:rPr lang="en-US" altLang="ko-KR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급여</a:t>
            </a:r>
            <a:r>
              <a:rPr lang="en-US" altLang="ko-KR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명세서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작성 업무를 쉽고 간편하게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직원별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다양한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근로제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근무지 설정 및 실시간 근로시간 현황 확인 및 관리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나하고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로 직원들이 연말정산 신청한 자료를 편리하게 검토 및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364" y="4122408"/>
            <a:ext cx="2835438" cy="2914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740111" y="5823214"/>
            <a:ext cx="2079468" cy="240136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근무시간 관리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급여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임금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명세서 교부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연말정산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근로계약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회사전용 메신저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1679" y="2534834"/>
            <a:ext cx="2079468" cy="240136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그룹웨어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ECM(Enterprise Contents Management)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2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-1" y="3947312"/>
            <a:ext cx="10691813" cy="3612363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5975" r="1566"/>
          <a:stretch/>
        </p:blipFill>
        <p:spPr>
          <a:xfrm>
            <a:off x="6294335" y="1573152"/>
            <a:ext cx="4135354" cy="2160673"/>
          </a:xfrm>
          <a:prstGeom prst="rect">
            <a:avLst/>
          </a:prstGeom>
        </p:spPr>
      </p:pic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ko-KR" altLang="en-US" dirty="0" smtClean="0"/>
              <a:t>비즈니스 플랫폼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36841" y="1330467"/>
            <a:ext cx="6090296" cy="538307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6" name="내용 개체 틀 18"/>
          <p:cNvSpPr txBox="1">
            <a:spLocks/>
          </p:cNvSpPr>
          <p:nvPr/>
        </p:nvSpPr>
        <p:spPr>
          <a:xfrm>
            <a:off x="462261" y="885497"/>
            <a:ext cx="8437295" cy="346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</a:t>
            </a: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기업에 필요한 다양한 업무환경을 제공하는 비즈니스 플랫폼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36841" y="1308228"/>
            <a:ext cx="6090296" cy="667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45568" y="1366375"/>
            <a:ext cx="5872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위하고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는 경영관리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(ERP),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협업도구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(UC),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업무 생산성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오피스 프로그램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및 기타 업무용 부가서비스 등 다양한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서비스를 제공하는 비즈니스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플랫폼입니다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98617" y="2423247"/>
            <a:ext cx="5016384" cy="1370019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00093" y="2453806"/>
            <a:ext cx="4642306" cy="1302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웹과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모바일로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언제 어디서나 접속하여 편리해진 업무환경 제공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개인과 회사공간의 분리로 중요한 회사정보를 안전하게 관리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업무에 필요한 소통이 편리해지고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더욱 빠른 협업 환경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연결된 관계를 최신 정보로 자동 업데이트하여 확실한 비즈니스 관리를 지원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번거로운 일이 사라진 스마트한 업무환경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업무관리도구와 지식관리 서비스를 제공하여 별도 서비스 구매비용이 절감</a:t>
            </a:r>
          </a:p>
        </p:txBody>
      </p:sp>
      <p:sp>
        <p:nvSpPr>
          <p:cNvPr id="64" name="내용 개체 틀 18"/>
          <p:cNvSpPr txBox="1">
            <a:spLocks/>
          </p:cNvSpPr>
          <p:nvPr/>
        </p:nvSpPr>
        <p:spPr>
          <a:xfrm>
            <a:off x="462260" y="4120383"/>
            <a:ext cx="10074121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 </a:t>
            </a: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확장 플랫폼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전문 분야별 플랫폼 서비스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36841" y="4529105"/>
            <a:ext cx="5739268" cy="534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63761" y="4564370"/>
            <a:ext cx="5612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는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AI,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핀테크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블록체인 등 혁신적인 서비스를 지속해서 선보이며 비즈니스 플랫폼의 적용 범위와 기능을 강화하고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있습니다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912010" y="5142117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8317" y="5150084"/>
            <a:ext cx="2223873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</a:t>
            </a:r>
            <a:r>
              <a:rPr lang="ko-KR" altLang="en-US" sz="14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T &amp; T edge</a:t>
            </a:r>
            <a:endParaRPr lang="ko-KR" altLang="en-US" sz="14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1103" y="5446670"/>
            <a:ext cx="1360170" cy="2058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세무회계사무소 및 수임고객사용 플랫폼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67181" y="5142117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6719" y="5150084"/>
            <a:ext cx="1314900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 V</a:t>
            </a:r>
            <a:endParaRPr lang="ko-KR" altLang="en-US" sz="14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9504" y="5443205"/>
            <a:ext cx="1360170" cy="2058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공공기관용 비즈니스 포털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72669" y="5146619"/>
            <a:ext cx="1314900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</a:t>
            </a:r>
            <a:r>
              <a:rPr lang="en-US" altLang="ko-KR" sz="14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ONE</a:t>
            </a:r>
            <a:endParaRPr lang="ko-KR" altLang="en-US" sz="14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454" y="5439740"/>
            <a:ext cx="1360170" cy="2058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개인용 통합 서비스 플랫폼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5243" y="5666789"/>
            <a:ext cx="2798839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중소</a:t>
            </a:r>
            <a:r>
              <a:rPr lang="en-US" altLang="ko-KR" sz="14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·</a:t>
            </a:r>
            <a:r>
              <a:rPr lang="ko-KR" altLang="en-US" sz="14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중견기업 데이터 유통 포털</a:t>
            </a:r>
            <a:endParaRPr lang="ko-KR" altLang="en-US" sz="14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8029" y="5963375"/>
            <a:ext cx="1360170" cy="2058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플랫폼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마켓플레이스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52786" y="5648431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37488" y="5660067"/>
            <a:ext cx="1507626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홈피스</a:t>
            </a:r>
            <a:r>
              <a:rPr lang="ko-KR" altLang="en-US" sz="14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올인원팩</a:t>
            </a:r>
            <a:endParaRPr lang="ko-KR" altLang="en-US" sz="14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0273" y="5970301"/>
            <a:ext cx="1360170" cy="2058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통합 재택근무 솔루션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845697" y="6272482"/>
            <a:ext cx="4786176" cy="859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공공부문 수의계약 공급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서비스로 선정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en-US" altLang="ko-KR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 V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블록체인 민간주도 국민 프로젝트 과제로 선정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(WEHAGO ONE)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정부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플랫폼 사업자 선정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중소중견기업 데이터 유통 포털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정부 비대면 서비스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바우처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지원사업 공급기업 선정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홈피스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올인원팩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1050" b="1" dirty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98617" y="6265911"/>
            <a:ext cx="5016384" cy="902969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2512" y="2107727"/>
            <a:ext cx="2079468" cy="240136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경영관리 서비스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협업 서비스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부가 서비스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전문가 연계 서비스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마켓플레이스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370" y="4520456"/>
            <a:ext cx="3257181" cy="256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-1" y="3947312"/>
            <a:ext cx="10691813" cy="3612363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3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en-US" altLang="ko-KR" dirty="0" smtClean="0"/>
              <a:t>ERP</a:t>
            </a:r>
            <a:endParaRPr lang="ko-KR" altLang="en-US" dirty="0"/>
          </a:p>
        </p:txBody>
      </p:sp>
      <p:sp>
        <p:nvSpPr>
          <p:cNvPr id="55" name="내용 개체 틀 18"/>
          <p:cNvSpPr txBox="1">
            <a:spLocks/>
          </p:cNvSpPr>
          <p:nvPr/>
        </p:nvSpPr>
        <p:spPr>
          <a:xfrm>
            <a:off x="458797" y="4182825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Lite ERP</a:t>
            </a: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가장 많은 기업과 세무회계사무소가 선택한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Lite ERP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33377" y="4600142"/>
            <a:ext cx="6090296" cy="1050594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60297" y="4709940"/>
            <a:ext cx="5839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Lite ERP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Smart A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는 중소기업과 세무회계사무소의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90%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이상이 사용하는 프로그램으로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회계 업무에 최적화되어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 주요 거래내역을 프로그램이 자동으로 수집하고 회계전표로 생성해 주며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세무신고에서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발생할 수 있는 오류나 사용자의 실수까지 자동으로 찾아주는 기능 등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더존만이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제공할 수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있는 다양한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혁신 기능이 탑재되어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71240" y="6362705"/>
            <a:ext cx="562196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업무가 줄어드는 똑똑한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자동회계처리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기능</a:t>
            </a:r>
            <a:endParaRPr lang="en-US" altLang="ko-KR" sz="1050" b="1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회계처리와 세무신고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오류를 예방하는 세무회계 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MRI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기능</a:t>
            </a:r>
            <a:endParaRPr lang="ko-KR" altLang="en-US" sz="1050" b="1" dirty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60296" y="6287801"/>
            <a:ext cx="5872843" cy="614000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1976" y="5839935"/>
            <a:ext cx="1236518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Smart A 10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152109" y="5843373"/>
            <a:ext cx="2113845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Smart A 2.0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15648" y="5844282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71" name="Picture 4" descr="스크린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275" y="4215056"/>
            <a:ext cx="3337055" cy="29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내용 개체 틀 18"/>
          <p:cNvSpPr txBox="1">
            <a:spLocks/>
          </p:cNvSpPr>
          <p:nvPr/>
        </p:nvSpPr>
        <p:spPr>
          <a:xfrm>
            <a:off x="462261" y="911368"/>
            <a:ext cx="9502621" cy="408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Extended </a:t>
            </a:r>
            <a:r>
              <a:rPr lang="en-US" altLang="ko-KR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/ Standard ERP</a:t>
            </a: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대한민국 기업의 비즈니스에 최적화된 표준형</a:t>
            </a:r>
            <a:r>
              <a:rPr lang="en-US" altLang="ko-KR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400" dirty="0" err="1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확장형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536841" y="1328685"/>
            <a:ext cx="6090296" cy="105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/>
          <a:srcRect l="8741" t="4654" r="5515" b="2160"/>
          <a:stretch/>
        </p:blipFill>
        <p:spPr>
          <a:xfrm>
            <a:off x="772205" y="2516001"/>
            <a:ext cx="360000" cy="3600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rcRect l="6496" t="2670" r="650" b="1605"/>
          <a:stretch/>
        </p:blipFill>
        <p:spPr>
          <a:xfrm>
            <a:off x="771395" y="3191688"/>
            <a:ext cx="361621" cy="3600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29926" y="2866643"/>
            <a:ext cx="844558" cy="20589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8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</a:t>
            </a:r>
            <a:r>
              <a:rPr lang="ko-KR" altLang="en-US" sz="8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라인업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29926" y="3590210"/>
            <a:ext cx="844558" cy="205899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altLang="ko-KR" sz="8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</a:t>
            </a:r>
          </a:p>
          <a:p>
            <a:pPr algn="ctr"/>
            <a:r>
              <a:rPr lang="ko-KR" altLang="en-US" sz="8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확장 솔루션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445704" y="2541963"/>
            <a:ext cx="1236518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iCUBE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437653" y="2541963"/>
            <a:ext cx="1656602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iCUBE</a:t>
            </a: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G20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176133" y="3255477"/>
            <a:ext cx="1236518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EFIS 10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378678" y="3255477"/>
            <a:ext cx="1236518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DEWS Platform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56296" y="3255477"/>
            <a:ext cx="906519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ICS 10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443330" y="2826273"/>
            <a:ext cx="929014" cy="2058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표준형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456884" y="2826273"/>
            <a:ext cx="1360170" cy="2058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표준형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</a:p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비영리법인 및 공공기관용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172749" y="3560569"/>
            <a:ext cx="801262" cy="20805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연결회계시스템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382754" y="3560569"/>
            <a:ext cx="1419485" cy="20805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개발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도구 플랫폼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7506179" y="3135950"/>
            <a:ext cx="260837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성공적인 기업 경영을 위한 </a:t>
            </a:r>
            <a:r>
              <a:rPr lang="ko-KR" altLang="en-US" sz="1050" b="1" dirty="0" err="1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다양한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확장 및 연동 모듈 제공</a:t>
            </a: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7288355" y="3077151"/>
            <a:ext cx="3012177" cy="637735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935947" y="3240645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049657" y="3247571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189073" y="2537080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381777" y="2538719"/>
            <a:ext cx="1236518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10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394562" y="2823029"/>
            <a:ext cx="1360170" cy="2058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차세대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</a:p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대기업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그룹사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352669" y="3562141"/>
            <a:ext cx="801262" cy="20805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내부회계관리시스템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592779" y="3257047"/>
            <a:ext cx="906519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MES 10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201298" y="3249141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589152" y="3563711"/>
            <a:ext cx="801262" cy="20805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제조실행관리시스템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763" y="1333750"/>
            <a:ext cx="3638914" cy="1635842"/>
          </a:xfrm>
          <a:prstGeom prst="rect">
            <a:avLst/>
          </a:prstGeom>
        </p:spPr>
      </p:pic>
      <p:sp>
        <p:nvSpPr>
          <p:cNvPr id="122" name="직사각형 121"/>
          <p:cNvSpPr/>
          <p:nvPr/>
        </p:nvSpPr>
        <p:spPr>
          <a:xfrm>
            <a:off x="536841" y="1330467"/>
            <a:ext cx="6090296" cy="1050594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63761" y="1438483"/>
            <a:ext cx="587284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는 기업의 성장단계와 특성에 맞추어 중소기업에서부터 대기업에 이르기까지 업종과 규모에 관계없이</a:t>
            </a: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최적화된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시스템을 구축할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 있도록 단계별 라인업을 보유하고 있으며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 다양한 업무 구조와 실정에 맞는</a:t>
            </a:r>
          </a:p>
          <a:p>
            <a:pPr>
              <a:lnSpc>
                <a:spcPct val="120000"/>
              </a:lnSpc>
            </a:pP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시스템으로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커스터마이징이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가능합니다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분야에서도 시장 점유율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위를 기록하며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'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대한민국 토종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ERP'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로서의 자부심을 이어가고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59631" y="2532165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10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536841" y="1330467"/>
            <a:ext cx="6090296" cy="757640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1" y="3947312"/>
            <a:ext cx="10691813" cy="3612363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ko-KR" altLang="en-US" dirty="0" smtClean="0"/>
              <a:t>그룹웨어</a:t>
            </a:r>
            <a:r>
              <a:rPr lang="en-US" altLang="ko-KR" dirty="0" smtClean="0"/>
              <a:t>/</a:t>
            </a:r>
            <a:r>
              <a:rPr lang="ko-KR" altLang="en-US" dirty="0" smtClean="0"/>
              <a:t>정보보안</a:t>
            </a:r>
            <a:endParaRPr lang="ko-KR" altLang="en-US" dirty="0"/>
          </a:p>
        </p:txBody>
      </p:sp>
      <p:sp>
        <p:nvSpPr>
          <p:cNvPr id="36" name="내용 개체 틀 18"/>
          <p:cNvSpPr txBox="1">
            <a:spLocks/>
          </p:cNvSpPr>
          <p:nvPr/>
        </p:nvSpPr>
        <p:spPr>
          <a:xfrm>
            <a:off x="462261" y="885497"/>
            <a:ext cx="8437295" cy="346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그룹웨어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소통과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협업</a:t>
            </a:r>
            <a:r>
              <a:rPr lang="en-US" altLang="ko-KR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ERP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연동과 지식자산관리까지 가능한 </a:t>
            </a:r>
            <a:r>
              <a:rPr lang="ko-KR" altLang="en-US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그룹웨어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6841" y="1308228"/>
            <a:ext cx="6090296" cy="667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63761" y="1418026"/>
            <a:ext cx="5872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조직의 소통과 협업을 책임지는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그룹웨어는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및 기존 운영중인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레거시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시스템과 연동이 가능하며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언제 어디서나 막힘 없는 소통이 가능한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업무환경을 제공합니다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8617" y="3023673"/>
            <a:ext cx="4092188" cy="769594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85792" y="3066875"/>
            <a:ext cx="4642306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와 완벽한 연동을 통한 효율적인 업무환경 제공</a:t>
            </a:r>
            <a:endParaRPr lang="en-US" altLang="ko-KR" sz="1050" b="1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err="1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그룹웨어를 통한 스마트워크 환경 구축</a:t>
            </a:r>
            <a:endParaRPr lang="en-US" altLang="ko-KR" sz="1050" b="1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문서중앙화를 통한 기업 정보의 자산화 및 정보유출 방지</a:t>
            </a:r>
            <a:endParaRPr lang="ko-KR" altLang="en-US" sz="1050" b="1" dirty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649" y="1146352"/>
            <a:ext cx="2564252" cy="187135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4"/>
          <a:srcRect t="14567" b="12315"/>
          <a:stretch/>
        </p:blipFill>
        <p:spPr>
          <a:xfrm>
            <a:off x="6709144" y="2190776"/>
            <a:ext cx="2708581" cy="1555453"/>
          </a:xfrm>
          <a:prstGeom prst="rect">
            <a:avLst/>
          </a:prstGeom>
        </p:spPr>
      </p:pic>
      <p:sp>
        <p:nvSpPr>
          <p:cNvPr id="52" name="내용 개체 틀 18"/>
          <p:cNvSpPr txBox="1">
            <a:spLocks/>
          </p:cNvSpPr>
          <p:nvPr/>
        </p:nvSpPr>
        <p:spPr>
          <a:xfrm>
            <a:off x="462261" y="4120383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정보보안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 정보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보호와 정보유출 방지를 위한 최상의 선택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35700" y="6530945"/>
            <a:ext cx="391412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완벽한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기업정보보호를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위한 </a:t>
            </a:r>
            <a:r>
              <a:rPr lang="ko-KR" altLang="en-US" sz="1050" b="1" dirty="0" err="1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더존만의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보안 인프라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체계 구축</a:t>
            </a:r>
            <a:endParaRPr lang="en-US" altLang="ko-KR" sz="1050" b="1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365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일 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24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시간 빈틈없는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보안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시스템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8620" y="6489891"/>
            <a:ext cx="4097537" cy="586436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36841" y="4529105"/>
            <a:ext cx="6090296" cy="1047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63761" y="4647498"/>
            <a:ext cx="5872842" cy="8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 중요 데이터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지적 자산에 대한 유출을 사전 차단 및 예방하고 기업 내 중요 정보 보호에 대해 허가되지 않은 접근 및 외부 유출을 감시 및 통제합니다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또한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 정보자산 보호를 위한 최상의 백업 서비스를 통해 기업의 중요 데이터를 암호화하여 안전하게 보관하며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최첨단 보안시설을 갖춘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센터를 통해 철저하게 관리합니다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30" y="2232327"/>
            <a:ext cx="1399115" cy="24279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96498" y="2223611"/>
            <a:ext cx="1171077" cy="28196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1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1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기업용 그룹웨어</a:t>
            </a:r>
            <a:r>
              <a:rPr lang="en-US" altLang="ko-KR" sz="11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11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30" y="2618647"/>
            <a:ext cx="1399115" cy="242796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197423" y="2609931"/>
            <a:ext cx="2282097" cy="281965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1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1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비영리법인 및 공공기관용 그룹웨어</a:t>
            </a:r>
            <a:r>
              <a:rPr lang="en-US" altLang="ko-KR" sz="11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11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1099" y="5816794"/>
            <a:ext cx="1747176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Argos EDM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37389" y="5816794"/>
            <a:ext cx="1747176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Argos EIM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01099" y="6111753"/>
            <a:ext cx="1236518" cy="11622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데이터 안심 보관 서비스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737389" y="6111753"/>
            <a:ext cx="1496187" cy="11622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 정보 유출방지 서비스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123" y="4529105"/>
            <a:ext cx="3449786" cy="218891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429747" y="5794029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19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ko-KR" altLang="en-US" dirty="0" err="1" smtClean="0"/>
              <a:t>매출채권팩토링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전자세금계산서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전자금융 서비스</a:t>
            </a:r>
            <a:endParaRPr lang="ko-KR" altLang="en-US" dirty="0"/>
          </a:p>
        </p:txBody>
      </p:sp>
      <p:sp>
        <p:nvSpPr>
          <p:cNvPr id="38" name="내용 개체 틀 18"/>
          <p:cNvSpPr txBox="1">
            <a:spLocks/>
          </p:cNvSpPr>
          <p:nvPr/>
        </p:nvSpPr>
        <p:spPr>
          <a:xfrm>
            <a:off x="462260" y="913150"/>
            <a:ext cx="10229551" cy="379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전자세금계산서</a:t>
            </a:r>
            <a:r>
              <a:rPr lang="en-US" altLang="ko-KR" sz="20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전자금융 서비스 </a:t>
            </a:r>
            <a:r>
              <a:rPr lang="en-US" altLang="ko-KR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발행에서 수금까지 </a:t>
            </a:r>
            <a:r>
              <a:rPr lang="ko-KR" altLang="en-US" sz="1400" dirty="0" err="1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원스톱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자동회계처리 전자금융 서비스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6841" y="1330467"/>
            <a:ext cx="6090296" cy="711345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3761" y="1440265"/>
            <a:ext cx="60379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프로그램은 물론 기업의 </a:t>
            </a: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레거시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시스템과도 완벽하게 연동이 가능한 전자세금계산서 서비스를 제공합니다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87951" y="2985416"/>
            <a:ext cx="420637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전자신고 경험이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풍부한 세무회계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전문기업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더존이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운영하는 서비스</a:t>
            </a:r>
            <a:endParaRPr lang="en-US" altLang="ko-KR" sz="1050" b="1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err="1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en-US" altLang="ko-KR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인공지능 기반 혁신 금융 서비스</a:t>
            </a:r>
            <a:endParaRPr lang="ko-KR" altLang="en-US" sz="1050" b="1" dirty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14466" y="2919019"/>
            <a:ext cx="5239525" cy="638840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7301896" y="1666643"/>
            <a:ext cx="2366937" cy="627739"/>
            <a:chOff x="4837236" y="2081410"/>
            <a:chExt cx="2366937" cy="627739"/>
          </a:xfrm>
        </p:grpSpPr>
        <p:sp>
          <p:nvSpPr>
            <p:cNvPr id="63" name="직사각형 62"/>
            <p:cNvSpPr/>
            <p:nvPr/>
          </p:nvSpPr>
          <p:spPr>
            <a:xfrm>
              <a:off x="4837236" y="2385968"/>
              <a:ext cx="2294200" cy="311656"/>
            </a:xfrm>
            <a:prstGeom prst="rect">
              <a:avLst/>
            </a:prstGeom>
            <a:solidFill>
              <a:srgbClr val="0073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[더존] 본문체 10" panose="020B0303000000000000" pitchFamily="50" charset="-127"/>
                <a:ea typeface="[더존] 본문체 10" panose="020B0303000000000000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907810" y="2081410"/>
              <a:ext cx="2296363" cy="258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900" dirty="0">
                  <a:solidFill>
                    <a:srgbClr val="002060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대한민국 전자세금계산서 서비스 기업 중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961928" y="2395217"/>
              <a:ext cx="2047909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최대 </a:t>
              </a:r>
              <a:r>
                <a:rPr lang="ko-KR" altLang="en-US" sz="1200" dirty="0" err="1">
                  <a:solidFill>
                    <a:schemeClr val="bg1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발행량</a:t>
              </a:r>
              <a:r>
                <a:rPr lang="ko-KR" altLang="en-US" sz="1200" dirty="0">
                  <a:solidFill>
                    <a:schemeClr val="bg1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 및 </a:t>
              </a:r>
              <a:r>
                <a:rPr lang="ko-KR" altLang="en-US" sz="1200" dirty="0" err="1">
                  <a:solidFill>
                    <a:schemeClr val="bg1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고객사</a:t>
              </a:r>
              <a:r>
                <a:rPr lang="ko-KR" altLang="en-US" sz="1200" dirty="0">
                  <a:solidFill>
                    <a:schemeClr val="bg1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 보유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145063" y="2399512"/>
            <a:ext cx="2534408" cy="986240"/>
            <a:chOff x="4617265" y="2721992"/>
            <a:chExt cx="2534408" cy="986240"/>
          </a:xfrm>
        </p:grpSpPr>
        <p:sp>
          <p:nvSpPr>
            <p:cNvPr id="67" name="직사각형 66"/>
            <p:cNvSpPr/>
            <p:nvPr/>
          </p:nvSpPr>
          <p:spPr>
            <a:xfrm>
              <a:off x="4641622" y="2721992"/>
              <a:ext cx="2048889" cy="487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ko-KR" altLang="en-US" sz="800" b="1" dirty="0" err="1" smtClean="0">
                  <a:solidFill>
                    <a:srgbClr val="00B0F0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더존</a:t>
              </a:r>
              <a:r>
                <a:rPr lang="ko-KR" altLang="en-US" sz="800" b="1" dirty="0" smtClean="0">
                  <a:solidFill>
                    <a:srgbClr val="00B0F0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 솔루션 연동 지원</a:t>
              </a:r>
              <a:endParaRPr lang="en-US" altLang="ko-KR" sz="800" b="1" dirty="0" smtClean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endParaRPr>
            </a:p>
            <a:p>
              <a:pPr algn="r">
                <a:lnSpc>
                  <a:spcPct val="90000"/>
                </a:lnSpc>
              </a:pPr>
              <a:r>
                <a:rPr lang="en-US" altLang="ko-KR" sz="2000" b="1" dirty="0" smtClean="0"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606,000</a:t>
              </a:r>
              <a:endParaRPr lang="ko-KR" altLang="en-US" sz="7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617265" y="3228101"/>
              <a:ext cx="2066083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ko-KR" altLang="en-US" sz="800" b="1" dirty="0">
                  <a:solidFill>
                    <a:srgbClr val="00B0F0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업계 최초 </a:t>
              </a:r>
              <a:r>
                <a:rPr lang="ko-KR" altLang="en-US" sz="800" b="1" dirty="0" smtClean="0">
                  <a:solidFill>
                    <a:srgbClr val="00B0F0"/>
                  </a:solidFill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누적발행</a:t>
              </a:r>
              <a:r>
                <a:rPr lang="en-US" altLang="ko-KR" sz="2000" b="1" dirty="0" smtClean="0"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500,000,000</a:t>
              </a:r>
              <a:endParaRPr lang="ko-KR" altLang="en-US" sz="7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569810" y="3465429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 smtClean="0"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건 돌파</a:t>
              </a:r>
              <a:endParaRPr lang="ko-KR" altLang="en-US" sz="800" dirty="0">
                <a:latin typeface="[더존] 본문체 10" panose="020B0303000000000000" pitchFamily="50" charset="-127"/>
                <a:ea typeface="[더존] 본문체 10" panose="020B0303000000000000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566256" y="2968156"/>
              <a:ext cx="58541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latin typeface="[더존] 본문체 10" panose="020B0303000000000000" pitchFamily="50" charset="-127"/>
                  <a:ea typeface="[더존] 본문체 10" panose="020B0303000000000000" pitchFamily="50" charset="-127"/>
                </a:rPr>
                <a:t>기업 달성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98395" y="2242103"/>
            <a:ext cx="1360170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</a:t>
            </a:r>
            <a:r>
              <a:rPr lang="ko-KR" altLang="en-US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전자세금계산서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462868" y="2227038"/>
            <a:ext cx="1360170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BaroPay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04590" y="2233247"/>
            <a:ext cx="1360170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GIRO36524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42956" y="1330467"/>
            <a:ext cx="2755179" cy="232127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9177" y="2523985"/>
            <a:ext cx="1236518" cy="11622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전자세금계산서 서비스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(Bill36524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 통합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83650" y="2519795"/>
            <a:ext cx="1236518" cy="11622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온라인 수금 서비스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025372" y="2504738"/>
            <a:ext cx="1236518" cy="11622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고지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수납 서비스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49105" y="2218144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51833" y="2221685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-1" y="3947312"/>
            <a:ext cx="10691813" cy="3612363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0" name="내용 개체 틀 18"/>
          <p:cNvSpPr txBox="1">
            <a:spLocks/>
          </p:cNvSpPr>
          <p:nvPr/>
        </p:nvSpPr>
        <p:spPr>
          <a:xfrm>
            <a:off x="462261" y="4111788"/>
            <a:ext cx="9502621" cy="4089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황금두꺼비 </a:t>
            </a:r>
            <a:r>
              <a:rPr lang="ko-KR" altLang="en-US" sz="2000" dirty="0" err="1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매출채권팩토링</a:t>
            </a:r>
            <a:r>
              <a:rPr lang="ko-KR" altLang="en-US" sz="20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신용만으로 </a:t>
            </a:r>
            <a:r>
              <a:rPr lang="ko-KR" altLang="en-US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판매대금을 즉시 현금으로 회수하는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혁신금융서비스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6841" y="4529105"/>
            <a:ext cx="6090296" cy="105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63761" y="4638903"/>
            <a:ext cx="587284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매출채권팩토링은 기업 간 거래에서 발생한 세금계산서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매출채권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를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더존비즈온의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진성거래판별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AI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신용평가모형을 통해 정밀 평가한 후 일정 할인율로 금융기관에서 매입해 주는 서비스입니다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상환청구권이 없는 매출채권팩토링 서비스로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판매기업과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구매기업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모두 자금 운용 측면에서 이점이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대출이 아닌 보유 채권의 매각이므로 부채 증가가 없고 대출한도도 신경 쓸 필요 없어 신용등급이 개선되는 효과도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09612" y="5854287"/>
            <a:ext cx="5730463" cy="1156606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18046" y="5981495"/>
            <a:ext cx="5349878" cy="859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상환청구권이 없어 구매자가 물품대금 미납 시에도 판매자 책임 없음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실시간 회계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활용 인공지능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(AI)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신용정보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전자세금계산서 발행과 동시에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팩토링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신청 가능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회계정보 활용 동의만으로 모든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팩토링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신청절차 준비 완료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412" y="4529105"/>
            <a:ext cx="3525163" cy="24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7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/>
        </p:nvSpPr>
        <p:spPr>
          <a:xfrm>
            <a:off x="536841" y="1330467"/>
            <a:ext cx="6090296" cy="711345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-1" y="3947312"/>
            <a:ext cx="10691813" cy="3612363"/>
          </a:xfrm>
          <a:prstGeom prst="rect">
            <a:avLst/>
          </a:prstGeom>
          <a:solidFill>
            <a:srgbClr val="CBD3DB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7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ko-KR" altLang="en-US" dirty="0" smtClean="0"/>
              <a:t>전자팩스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클라우드</a:t>
            </a:r>
            <a:endParaRPr lang="ko-KR" altLang="en-US" dirty="0"/>
          </a:p>
        </p:txBody>
      </p:sp>
      <p:sp>
        <p:nvSpPr>
          <p:cNvPr id="48" name="내용 개체 틀 18"/>
          <p:cNvSpPr txBox="1">
            <a:spLocks/>
          </p:cNvSpPr>
          <p:nvPr/>
        </p:nvSpPr>
        <p:spPr>
          <a:xfrm>
            <a:off x="6070011" y="4159790"/>
            <a:ext cx="4519487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err="1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</a:t>
            </a:r>
            <a:r>
              <a:rPr lang="ko-KR" altLang="en-US" sz="20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스마트워크 환경을 위한 </a:t>
            </a:r>
            <a:r>
              <a:rPr lang="ko-KR" altLang="en-US" sz="1400" dirty="0" err="1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400" dirty="0" err="1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841773" y="5649154"/>
            <a:ext cx="16464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스마트워크 업무 환경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구축</a:t>
            </a:r>
            <a:endParaRPr lang="en-US" altLang="ko-KR" sz="1050" b="1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 전용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솔루션으로 보안 강화 </a:t>
            </a:r>
            <a:endParaRPr lang="en-US" altLang="ko-KR" sz="1050" b="1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전용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어플리케이션 제공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724029" y="5499933"/>
            <a:ext cx="1730290" cy="1492848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0" name="내용 개체 틀 18"/>
          <p:cNvSpPr txBox="1">
            <a:spLocks/>
          </p:cNvSpPr>
          <p:nvPr/>
        </p:nvSpPr>
        <p:spPr>
          <a:xfrm>
            <a:off x="481116" y="4120378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err="1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20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비용 절감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효율성 제고 기업 전용 </a:t>
            </a:r>
            <a:r>
              <a:rPr lang="ko-KR" altLang="en-US" sz="1400" dirty="0" err="1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6842" y="4537695"/>
            <a:ext cx="4808154" cy="733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7125" y="4565953"/>
            <a:ext cx="4554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언제 어디서나 어떠한 기기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스마트폰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태블릿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PC)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로도 업무를 처리할 수 있도록 스마트워크 환경 구축을 지원하고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전문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보안관제 시스템을 통해 기업의 정보자산을 안전하게 보관하는 기업 전용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서비스를 제공합니다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93490" y="6697315"/>
            <a:ext cx="4127298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전산자원 소요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비용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절감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| 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 정보자산 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보안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강화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| 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스마트워크 환경</a:t>
            </a:r>
            <a:endParaRPr lang="ko-KR" altLang="en-US" sz="1050" b="1" dirty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77228" y="6630591"/>
            <a:ext cx="4667768" cy="423768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274" y="5370990"/>
            <a:ext cx="2368376" cy="175073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73804" y="5480256"/>
            <a:ext cx="1360170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6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D-Cloud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13237" y="5499933"/>
            <a:ext cx="781211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ts val="800"/>
              </a:lnSpc>
            </a:pPr>
            <a:r>
              <a:rPr lang="en-US" altLang="ko-KR" sz="8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Public</a:t>
            </a:r>
          </a:p>
          <a:p>
            <a:pPr>
              <a:lnSpc>
                <a:spcPts val="800"/>
              </a:lnSpc>
            </a:pPr>
            <a:r>
              <a:rPr lang="en-US" altLang="ko-KR" sz="8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Cloud Service</a:t>
            </a:r>
            <a:endParaRPr lang="ko-KR" altLang="en-US" sz="8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1555" y="5775653"/>
            <a:ext cx="1419485" cy="14210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퍼블릭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73802" y="6045783"/>
            <a:ext cx="2918945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6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서버    </a:t>
            </a: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  </a:t>
            </a: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IDC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01555" y="6341180"/>
            <a:ext cx="1419485" cy="14210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인프라 서비스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24317" y="6337715"/>
            <a:ext cx="1419485" cy="14210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IDC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46895" y="5740611"/>
            <a:ext cx="1419485" cy="14210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전자문서 서비스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09288" y="6028886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878926" y="5479632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08262" y="5462225"/>
            <a:ext cx="2063509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공인전자문서센터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220152" y="4537695"/>
            <a:ext cx="4234167" cy="733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20152" y="4587984"/>
            <a:ext cx="4639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제공하는 모든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솔루션과 서비스는</a:t>
            </a:r>
          </a:p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스마트폰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태블릿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PC,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웨어러블기기를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통해 언제 어디서나 사용이 가능합니다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797600" y="4159790"/>
            <a:ext cx="0" cy="283299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내용 개체 틀 18"/>
          <p:cNvSpPr txBox="1">
            <a:spLocks/>
          </p:cNvSpPr>
          <p:nvPr/>
        </p:nvSpPr>
        <p:spPr>
          <a:xfrm>
            <a:off x="462261" y="882407"/>
            <a:ext cx="8437295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전자팩스 </a:t>
            </a:r>
            <a:r>
              <a:rPr lang="en-US" altLang="ko-KR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_ </a:t>
            </a:r>
            <a:r>
              <a:rPr lang="ko-KR" altLang="en-US" sz="1400" dirty="0" smtClean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편의성은 </a:t>
            </a:r>
            <a:r>
              <a:rPr lang="ko-KR" altLang="en-US" sz="1400" dirty="0">
                <a:solidFill>
                  <a:srgbClr val="0070C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물론 보안까지 강화하는 전자팩스 솔루션</a:t>
            </a:r>
            <a:endParaRPr lang="en-US" altLang="ko-KR" sz="1400" dirty="0" smtClean="0">
              <a:solidFill>
                <a:srgbClr val="0070C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3761" y="1452644"/>
            <a:ext cx="5778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국내외 특허 획득으로 검증된 기술력과 풍부한 구축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운영 경험을 바탕으로 고객의 업무환경에 최적화된 전자팩스 솔루션을 제공합니다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46502" y="3092870"/>
            <a:ext cx="490318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검증된 품질과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기술력</a:t>
            </a:r>
            <a:endParaRPr lang="en-US" altLang="ko-KR" sz="1050" b="1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 특성과 업무환경을 고려한 </a:t>
            </a:r>
            <a:r>
              <a:rPr lang="ko-KR" altLang="en-US" sz="1050" b="1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웹 </a:t>
            </a:r>
            <a:r>
              <a:rPr lang="en-US" altLang="ko-KR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&amp; </a:t>
            </a:r>
            <a:r>
              <a:rPr lang="ko-KR" altLang="en-US" sz="1050" b="1" dirty="0" err="1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</a:t>
            </a:r>
            <a:r>
              <a:rPr lang="ko-KR" altLang="en-US" sz="1050" b="1" dirty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 지원 및 시스템 연동 가능 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4543" y="2998117"/>
            <a:ext cx="5269448" cy="693099"/>
          </a:xfrm>
          <a:prstGeom prst="roundRect">
            <a:avLst/>
          </a:prstGeom>
          <a:noFill/>
          <a:ln w="28575">
            <a:solidFill>
              <a:srgbClr val="AA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8669" y="2202406"/>
            <a:ext cx="1360170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6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그린팩스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3743" y="2205409"/>
            <a:ext cx="1933599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6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팩스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511" y="2202364"/>
            <a:ext cx="2318811" cy="274052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600" dirty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6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Smart Works v4.0</a:t>
            </a:r>
            <a:endParaRPr lang="ko-KR" altLang="en-US" sz="16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38" y="882656"/>
            <a:ext cx="846741" cy="144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685" y="882656"/>
            <a:ext cx="843583" cy="144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552" y="882656"/>
            <a:ext cx="845799" cy="144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138" y="2401195"/>
            <a:ext cx="840447" cy="144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1685" y="2401195"/>
            <a:ext cx="846741" cy="1440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4552" y="2401195"/>
            <a:ext cx="843583" cy="14400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037792" y="2193395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5986" y="2490366"/>
            <a:ext cx="1236518" cy="11622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구축형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전자팩스 솔루션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86362" y="2464299"/>
            <a:ext cx="1673911" cy="15942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중심의 문서 접수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·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처리 플랫폼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47080" y="2483435"/>
            <a:ext cx="1236518" cy="116225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클라우드형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전자팩스 서비스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179244" y="2185537"/>
            <a:ext cx="145472" cy="289986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</a:t>
            </a:r>
            <a:endParaRPr lang="ko-KR" altLang="en-US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1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33156" r="24827" b="3340"/>
          <a:stretch/>
        </p:blipFill>
        <p:spPr>
          <a:xfrm>
            <a:off x="0" y="-1607"/>
            <a:ext cx="10692722" cy="756128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539022"/>
            <a:ext cx="10691813" cy="24625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94812" y="2809013"/>
            <a:ext cx="5700599" cy="158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6600" b="1" dirty="0">
                <a:solidFill>
                  <a:schemeClr val="bg1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Sustainability</a:t>
            </a:r>
          </a:p>
          <a:p>
            <a:pPr algn="ctr">
              <a:lnSpc>
                <a:spcPct val="70000"/>
              </a:lnSpc>
            </a:pPr>
            <a:r>
              <a:rPr lang="en-US" altLang="ko-KR" sz="6600" b="1" dirty="0">
                <a:solidFill>
                  <a:schemeClr val="bg1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Management</a:t>
            </a:r>
            <a:endParaRPr lang="ko-KR" altLang="en-US" sz="6600" b="1" dirty="0">
              <a:solidFill>
                <a:schemeClr val="bg1"/>
              </a:solidFill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45855" y="4368992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지속가능경영</a:t>
            </a:r>
            <a:endParaRPr lang="ko-KR" altLang="en-US" sz="2000" b="1" dirty="0">
              <a:solidFill>
                <a:srgbClr val="FFFF00"/>
              </a:solidFill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489" y="114766"/>
            <a:ext cx="2030822" cy="2673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더존</a:t>
            </a:r>
            <a:r>
              <a:rPr lang="en-US" altLang="ko-KR" sz="10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ICT</a:t>
            </a:r>
            <a:r>
              <a:rPr lang="ko-KR" altLang="en-US" sz="10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그룹 강촌캠퍼스 </a:t>
            </a:r>
            <a:r>
              <a:rPr lang="ko-KR" altLang="en-US" sz="1000" dirty="0" err="1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연구동</a:t>
            </a:r>
            <a:endParaRPr lang="ko-KR" altLang="en-US" sz="1000" dirty="0"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0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근무 환경</a:t>
            </a:r>
            <a:endParaRPr lang="ko-KR" altLang="en-US" dirty="0"/>
          </a:p>
        </p:txBody>
      </p:sp>
      <p:sp>
        <p:nvSpPr>
          <p:cNvPr id="4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최신 기술 개발과 </a:t>
            </a:r>
            <a:r>
              <a:rPr lang="ko-KR" altLang="en-US" sz="2000" dirty="0" err="1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트렌드</a:t>
            </a:r>
            <a:r>
              <a:rPr lang="ko-KR" altLang="en-US" sz="20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연구를 위한</a:t>
            </a:r>
          </a:p>
          <a:p>
            <a:pPr>
              <a:lnSpc>
                <a:spcPct val="70000"/>
              </a:lnSpc>
            </a:pPr>
            <a:r>
              <a:rPr lang="ko-KR" altLang="en-US" sz="20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최첨단 </a:t>
            </a:r>
            <a:r>
              <a:rPr lang="en-US" altLang="ko-KR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인프라가 </a:t>
            </a:r>
            <a:r>
              <a:rPr lang="ko-KR" altLang="en-US" sz="20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집적돼 있습니다</a:t>
            </a:r>
            <a:endParaRPr lang="en-US" altLang="ko-KR" sz="20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" name="내용 개체 틀 18"/>
          <p:cNvSpPr txBox="1">
            <a:spLocks/>
          </p:cNvSpPr>
          <p:nvPr/>
        </p:nvSpPr>
        <p:spPr>
          <a:xfrm>
            <a:off x="608183" y="4437976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600" dirty="0" err="1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16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16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 강촌캠퍼스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8181" y="4847775"/>
            <a:ext cx="41299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 강촌캠퍼스는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데이터센터를 비롯해</a:t>
            </a:r>
          </a:p>
          <a:p>
            <a:pPr>
              <a:lnSpc>
                <a:spcPct val="120000"/>
              </a:lnSpc>
            </a:pP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R&amp;D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센터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국가 지정 공인전자문서센터 등 최신 기술 개발과</a:t>
            </a:r>
          </a:p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트렌드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연구를 위한 최첨단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인프라가 모여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 곳에서 임직원들은 맛있게 먹고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즐겁게 놀고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건강하게 운동하면서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자유로운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커뮤니케이션으로 창의적인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아이디어를 발산하고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일과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삶이 공존하는 안정적이고 행복한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직장생활을 이어가고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최첨단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인프라와 쾌적한 업무환경 그리고 국내 최고</a:t>
            </a: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수준의 복리후생 시설이 집적된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 강촌캠퍼스는</a:t>
            </a: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대한민국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산업의 미래이자 희망입니다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13" name="내용 개체 틀 18"/>
          <p:cNvSpPr txBox="1">
            <a:spLocks/>
          </p:cNvSpPr>
          <p:nvPr/>
        </p:nvSpPr>
        <p:spPr>
          <a:xfrm>
            <a:off x="6064940" y="4437976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600" dirty="0" err="1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더존을지타워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64938" y="4847775"/>
            <a:ext cx="497566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서울 을지로 중심업무지구에 위치한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더존을지타워는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플랫폼 기반 신규 비즈니스를 위한 새로운 사업 거점으로서</a:t>
            </a: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솔루션 구축과 영업 방식의 변화를 통해</a:t>
            </a: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비즈니스 환경을 획기적으로 개선하고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더존을지타워의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뛰어난 입지 여건은 활발한 제휴 협력이 필요한 사업 추진에 </a:t>
            </a:r>
            <a:endParaRPr lang="en-US" altLang="ko-KR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가장 효율적인 업무환경을 제공하고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성장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가능성이 높은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신사업을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전개해나가기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위한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전초기지로서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더존을지타워는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더할 나위 없이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좋은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여건을 갖고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있습니다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미래지향적인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환경을 통해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비즈니스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생태계를 더욱 창의적이고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가치있게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조성하는 공간으로 자리매김할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것입니다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914" y="1783268"/>
            <a:ext cx="1753635" cy="23391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007" y="1783268"/>
            <a:ext cx="1560323" cy="2339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75" y="1783268"/>
            <a:ext cx="3508655" cy="2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0469" r="6488" b="21318"/>
          <a:stretch/>
        </p:blipFill>
        <p:spPr>
          <a:xfrm>
            <a:off x="708578" y="1818860"/>
            <a:ext cx="4202787" cy="15509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세일즈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구축 환경</a:t>
            </a:r>
            <a:endParaRPr lang="ko-KR" altLang="en-US" dirty="0"/>
          </a:p>
        </p:txBody>
      </p:sp>
      <p:sp>
        <p:nvSpPr>
          <p:cNvPr id="4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신개념 전시체험 공간과 상생의 구축 방법론을 통해</a:t>
            </a:r>
            <a:endParaRPr lang="en-US" altLang="ko-KR" sz="20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70000"/>
              </a:lnSpc>
            </a:pPr>
            <a:r>
              <a:rPr lang="ko-KR" altLang="en-US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고객의 디지털 전환을 돕습니다</a:t>
            </a:r>
            <a:endParaRPr lang="en-US" altLang="ko-KR" sz="20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" name="내용 개체 틀 18"/>
          <p:cNvSpPr txBox="1">
            <a:spLocks/>
          </p:cNvSpPr>
          <p:nvPr/>
        </p:nvSpPr>
        <p:spPr>
          <a:xfrm>
            <a:off x="5420765" y="1809679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16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DTEC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20761" y="2219478"/>
            <a:ext cx="4129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DTEC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(Digital Transformation Experience Center)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은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다양한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업무용 솔루션과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서비스를 디지털화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하고자 하는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니즈를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해결해 드리는 신개념 종합 전시 체험 공간입니다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최고의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전문가들이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DTEC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에 설치된 최첨단 인프라를 활용하여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다양한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기업용 솔루션과 서비스를 제안하고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업종과 규모에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따라 최적화된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솔루션을 </a:t>
            </a: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컨설팅해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드립니다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또한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이를 성공적으로 기업 업무에 반영할 수 있도록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실무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교육도 함께 제공합니다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13" name="내용 개체 틀 18"/>
          <p:cNvSpPr txBox="1">
            <a:spLocks/>
          </p:cNvSpPr>
          <p:nvPr/>
        </p:nvSpPr>
        <p:spPr>
          <a:xfrm>
            <a:off x="1832308" y="4843071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1600" dirty="0" err="1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FoEX</a:t>
            </a:r>
            <a:r>
              <a:rPr lang="en-US" altLang="ko-KR" sz="16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6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센터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32306" y="5186883"/>
            <a:ext cx="39537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FoEX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(Focused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with 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Experts)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는 고객과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가장 가까이에서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최상의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방법으로 프로젝트를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수행한다는 개념의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완전히 새로운 상생의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구축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방법론입니다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이를 실현하는 </a:t>
            </a:r>
            <a:r>
              <a:rPr lang="en-US" altLang="ko-KR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FoEX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센터는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성공적으로 기업 업무에 반영할 수 있도록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최고의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전문가의 실무 교육도 함께 제공하고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있습니다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교육장에 설치된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대형 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DID(Digital Information Display)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를 통해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효과적인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프레젠테이션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시청각 자료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데모 시연으로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몰입감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있는 실무 교육을 제공합니다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pic>
        <p:nvPicPr>
          <p:cNvPr id="1026" name="Picture 2" descr="http://www.douzone.com/images/company/photo/img_about9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78" y="3409032"/>
            <a:ext cx="1337038" cy="9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dtecplex.com/upload/edu/center/4402737b-2bc0-4651-8bba-ebdbef1373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149" y="4729949"/>
            <a:ext cx="2045500" cy="12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www.dtecplex.com/upload/edu/center/08368c32-cbc1-4f8b-94c1-4fb9c77187f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962" y="4729950"/>
            <a:ext cx="2031267" cy="12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tecplex.com/upload/edu/center/cb9fb18b-fe17-461b-a39e-953e8374ca7f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48"/>
          <a:stretch/>
        </p:blipFill>
        <p:spPr bwMode="auto">
          <a:xfrm>
            <a:off x="5920150" y="6001014"/>
            <a:ext cx="2045500" cy="114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dtecplex.com/upload/edu/center/250e2954-be80-451c-87d6-e50214f30eb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962" y="6001014"/>
            <a:ext cx="2031267" cy="11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help.douzone.com/html/images/dtec/img_about9_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0" y="2942779"/>
            <a:ext cx="305722" cy="20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help.douzone.com/html/images/dtec/img_about9_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78" y="3409032"/>
            <a:ext cx="1328435" cy="9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help.douzone.com/html/images/dtec/img_about9_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374" y="3411050"/>
            <a:ext cx="1384991" cy="93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1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18493" y="2040453"/>
            <a:ext cx="4090870" cy="34037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288000" indent="-288000" algn="l">
              <a:lnSpc>
                <a:spcPct val="220000"/>
              </a:lnSpc>
              <a:buAutoNum type="arabicPeriod"/>
            </a:pPr>
            <a:r>
              <a:rPr lang="ko-KR" altLang="en-US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개요</a:t>
            </a:r>
            <a:endParaRPr lang="en-US" altLang="ko-KR" sz="2000" dirty="0" smtClean="0"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  <a:p>
            <a:pPr marL="288000" indent="-288000">
              <a:lnSpc>
                <a:spcPct val="220000"/>
              </a:lnSpc>
              <a:buAutoNum type="arabicPeriod"/>
            </a:pPr>
            <a:r>
              <a:rPr lang="ko-KR" altLang="en-US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솔루션</a:t>
            </a:r>
            <a:r>
              <a:rPr lang="en-US" altLang="ko-KR" sz="2000" dirty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 </a:t>
            </a:r>
            <a:r>
              <a:rPr lang="en-US" altLang="ko-KR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&amp; </a:t>
            </a:r>
            <a:r>
              <a:rPr lang="ko-KR" altLang="en-US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서비스</a:t>
            </a:r>
            <a:endParaRPr lang="en-US" altLang="ko-KR" sz="2000" dirty="0" smtClean="0"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  <a:p>
            <a:pPr marL="288000" indent="-288000">
              <a:lnSpc>
                <a:spcPct val="220000"/>
              </a:lnSpc>
              <a:buAutoNum type="arabicPeriod"/>
            </a:pPr>
            <a:r>
              <a:rPr lang="ko-KR" altLang="en-US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지속가능 경영</a:t>
            </a:r>
            <a:endParaRPr lang="en-US" altLang="ko-KR" sz="2000" dirty="0" smtClean="0"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  <a:p>
            <a:pPr marL="288000" indent="-288000">
              <a:lnSpc>
                <a:spcPct val="220000"/>
              </a:lnSpc>
              <a:buAutoNum type="arabicPeriod"/>
            </a:pPr>
            <a:r>
              <a:rPr lang="ko-KR" altLang="en-US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서비스 네트워크</a:t>
            </a:r>
            <a:endParaRPr lang="en-US" altLang="ko-KR" sz="2000" dirty="0" smtClean="0"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8592" y="2040453"/>
            <a:ext cx="584768" cy="34037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en-US" altLang="ko-KR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03</a:t>
            </a:r>
          </a:p>
          <a:p>
            <a:pPr algn="ctr">
              <a:lnSpc>
                <a:spcPct val="220000"/>
              </a:lnSpc>
            </a:pPr>
            <a:r>
              <a:rPr lang="en-US" altLang="ko-KR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10</a:t>
            </a:r>
          </a:p>
          <a:p>
            <a:pPr algn="ctr">
              <a:lnSpc>
                <a:spcPct val="220000"/>
              </a:lnSpc>
            </a:pPr>
            <a:r>
              <a:rPr lang="en-US" altLang="ko-KR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17</a:t>
            </a:r>
          </a:p>
          <a:p>
            <a:pPr algn="ctr">
              <a:lnSpc>
                <a:spcPct val="220000"/>
              </a:lnSpc>
            </a:pPr>
            <a:r>
              <a:rPr lang="en-US" altLang="ko-KR" sz="2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23</a:t>
            </a:r>
            <a:endParaRPr lang="ko-KR" altLang="en-US" sz="2000" dirty="0" smtClean="0"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DOUZONE BIZON Company Overview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6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인프라</a:t>
            </a:r>
            <a:endParaRPr lang="ko-KR" altLang="en-US" dirty="0"/>
          </a:p>
        </p:txBody>
      </p:sp>
      <p:sp>
        <p:nvSpPr>
          <p:cNvPr id="4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친환경 </a:t>
            </a:r>
            <a:r>
              <a:rPr lang="en-US" altLang="ko-KR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인프라인 </a:t>
            </a:r>
            <a:r>
              <a:rPr lang="en-US" altLang="ko-KR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D-</a:t>
            </a:r>
            <a:r>
              <a:rPr lang="ko-KR" altLang="en-US" sz="2000" dirty="0" err="1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클라우드센터를</a:t>
            </a:r>
            <a:r>
              <a:rPr lang="ko-KR" altLang="en-US" sz="20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중심으로</a:t>
            </a:r>
            <a:endParaRPr lang="en-US" altLang="ko-KR" sz="20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70000"/>
              </a:lnSpc>
            </a:pPr>
            <a:r>
              <a:rPr lang="ko-KR" altLang="en-US" sz="20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환경경영을 실천합니다</a:t>
            </a:r>
            <a:endParaRPr lang="en-US" altLang="ko-KR" sz="20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" name="내용 개체 틀 18"/>
          <p:cNvSpPr txBox="1">
            <a:spLocks/>
          </p:cNvSpPr>
          <p:nvPr/>
        </p:nvSpPr>
        <p:spPr>
          <a:xfrm>
            <a:off x="5281024" y="3776708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6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공인전자문서센터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81024" y="4030729"/>
            <a:ext cx="331051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지식경제부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현 </a:t>
            </a:r>
            <a:r>
              <a:rPr lang="ko-KR" altLang="en-US" sz="9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산업통상자언부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가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지정한 공인전자문서센터 제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9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호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사업자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및 공인전자문서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샵메일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중계사업자입니다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전자문서의 생성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-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보관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-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유통을 아우르는 </a:t>
            </a:r>
            <a:r>
              <a:rPr lang="ko-KR" altLang="en-US" sz="9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올인원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서비스를 제공합니다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en-US" altLang="ko-KR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2" y="4898724"/>
            <a:ext cx="4476422" cy="20513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40" y="3807735"/>
            <a:ext cx="1414275" cy="10149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56" y="1783358"/>
            <a:ext cx="2770638" cy="18166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79" y="1783269"/>
            <a:ext cx="1624587" cy="1816612"/>
          </a:xfrm>
          <a:prstGeom prst="rect">
            <a:avLst/>
          </a:prstGeom>
        </p:spPr>
      </p:pic>
      <p:sp>
        <p:nvSpPr>
          <p:cNvPr id="17" name="내용 개체 틀 18"/>
          <p:cNvSpPr txBox="1">
            <a:spLocks/>
          </p:cNvSpPr>
          <p:nvPr/>
        </p:nvSpPr>
        <p:spPr>
          <a:xfrm>
            <a:off x="2815747" y="1892474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16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D-</a:t>
            </a:r>
            <a:r>
              <a:rPr lang="ko-KR" altLang="en-US" sz="1600" dirty="0" err="1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클라우드센터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9" name="내용 개체 틀 18"/>
          <p:cNvSpPr txBox="1">
            <a:spLocks/>
          </p:cNvSpPr>
          <p:nvPr/>
        </p:nvSpPr>
        <p:spPr>
          <a:xfrm>
            <a:off x="5281024" y="4677115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16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R&amp;D</a:t>
            </a:r>
            <a:r>
              <a:rPr lang="ko-KR" altLang="en-US" sz="16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센터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81024" y="4931136"/>
            <a:ext cx="483342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R&amp;D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센터는 우수한 연구개발 인력이 모인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더존의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연구개발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핵심기지로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최신 기술과 트렌드 연구에 몰두할 수 있도록 설계되었습니다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R&amp;D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센터를 주축으로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 등 가장 첨단의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를 연구해 누구보다 빠르게 제품과 서비스에 제공하고 있습니다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t="8066" r="6080" b="14753"/>
          <a:stretch/>
        </p:blipFill>
        <p:spPr>
          <a:xfrm>
            <a:off x="2799632" y="3630448"/>
            <a:ext cx="2246601" cy="122863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398" y="5551034"/>
            <a:ext cx="2437476" cy="139899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815744" y="2189614"/>
            <a:ext cx="2465279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세계적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기준과 최신의 공법으로 조성된</a:t>
            </a:r>
          </a:p>
          <a:p>
            <a:pPr>
              <a:lnSpc>
                <a:spcPct val="120000"/>
              </a:lnSpc>
            </a:pP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D-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클라우드센터를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통해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기술이 접목된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다양한 솔루션과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서비스를 선보이고 있습니다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endParaRPr lang="en-US" altLang="ko-KR" sz="9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시설이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들어선 곳은 해발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280m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의 자연재해에</a:t>
            </a:r>
          </a:p>
          <a:p>
            <a:pPr>
              <a:lnSpc>
                <a:spcPct val="120000"/>
              </a:lnSpc>
            </a:pP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보다 안전한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Safe Zone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으로 알려져 있으며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자연적으로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Free-Cooling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 가능한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환경조건도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갖추고 있어 친환경 그린에너지를 실천할 수 있는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시설로 평가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받습니다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12" y="1788176"/>
            <a:ext cx="2179133" cy="18067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/>
          <a:srcRect r="3223"/>
          <a:stretch/>
        </p:blipFill>
        <p:spPr>
          <a:xfrm>
            <a:off x="569811" y="3624855"/>
            <a:ext cx="2179134" cy="12227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3801" y="5551033"/>
            <a:ext cx="2097693" cy="14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임직원 복지</a:t>
            </a:r>
            <a:endParaRPr lang="ko-KR" altLang="en-US" dirty="0"/>
          </a:p>
        </p:txBody>
      </p:sp>
      <p:sp>
        <p:nvSpPr>
          <p:cNvPr id="3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임직원 본위의 복지정책을 통해</a:t>
            </a:r>
          </a:p>
          <a:p>
            <a:pPr>
              <a:lnSpc>
                <a:spcPct val="70000"/>
              </a:lnSpc>
            </a:pPr>
            <a:r>
              <a:rPr lang="ko-KR" altLang="en-US" sz="20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일과 삶이 조화된 행복한 기업을 만듭니다</a:t>
            </a:r>
            <a:endParaRPr lang="en-US" altLang="ko-KR" sz="20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" name="내용 개체 틀 18"/>
          <p:cNvSpPr txBox="1">
            <a:spLocks/>
          </p:cNvSpPr>
          <p:nvPr/>
        </p:nvSpPr>
        <p:spPr>
          <a:xfrm>
            <a:off x="644957" y="2803549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600" dirty="0" err="1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헬스케어센터</a:t>
            </a:r>
            <a:r>
              <a:rPr lang="en-US" altLang="ko-KR" sz="16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600" dirty="0" err="1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라인케어센터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4955" y="3076092"/>
            <a:ext cx="4596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헬스케어센터는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임직원의 건강관리를 위해 국내 최고의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강사들이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상시 대기하면서 직원들의 건강을 꼼꼼히 체크합니다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6841" y="1738005"/>
            <a:ext cx="9304276" cy="742645"/>
          </a:xfrm>
          <a:prstGeom prst="rect">
            <a:avLst/>
          </a:prstGeom>
          <a:solidFill>
            <a:srgbClr val="CBD3DB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9046" y="1836638"/>
            <a:ext cx="882141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임직원 본위의 복지 정책을 시행하면서 일과 삶이 조화된 행복한 일터를 만들고 있습니다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임직원 누구나 차별 받지 않고 </a:t>
            </a: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누릴 수 있는 동등한 기회의 보장과 나아가 가족도 함께 누릴 수 있는 복지 시스템 운영은 </a:t>
            </a:r>
            <a:r>
              <a:rPr lang="ko-KR" altLang="en-US" sz="1200" b="1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더존만의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자랑입니다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2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" name="내용 개체 틀 18"/>
          <p:cNvSpPr txBox="1">
            <a:spLocks/>
          </p:cNvSpPr>
          <p:nvPr/>
        </p:nvSpPr>
        <p:spPr>
          <a:xfrm>
            <a:off x="5534356" y="2805047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6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직장 </a:t>
            </a:r>
            <a:r>
              <a:rPr lang="ko-KR" altLang="en-US" sz="1600" dirty="0" err="1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어린이집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34353" y="3077590"/>
            <a:ext cx="43067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출근 준비와 아이의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어린이집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등원을 함께 챙기느라 매일 아침 한바탕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전쟁을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치르는 게 보편적인 직장인들의 일상이지만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더존에서는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임직원들의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출퇴근길에 아이가 함께합니다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</a:p>
        </p:txBody>
      </p:sp>
      <p:sp>
        <p:nvSpPr>
          <p:cNvPr id="11" name="내용 개체 틀 18"/>
          <p:cNvSpPr txBox="1">
            <a:spLocks/>
          </p:cNvSpPr>
          <p:nvPr/>
        </p:nvSpPr>
        <p:spPr>
          <a:xfrm>
            <a:off x="644955" y="3859289"/>
            <a:ext cx="2912118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6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사내 식당</a:t>
            </a:r>
            <a:r>
              <a:rPr lang="en-US" altLang="ko-KR" sz="16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600" dirty="0" err="1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베이커리</a:t>
            </a:r>
            <a:r>
              <a:rPr lang="en-US" altLang="ko-KR" sz="16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6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카페테리아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4953" y="4131832"/>
            <a:ext cx="4596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더존의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복리후생동에는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사내식당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베이커리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커피숍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편의점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당구장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등의 각종 편의 시설이 마련돼 있어 임직원들이 맛있게 먹고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즐기고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자유롭게 커뮤니케이션 할 수 있는 분위기를 조성하고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13" name="내용 개체 틀 18"/>
          <p:cNvSpPr txBox="1">
            <a:spLocks/>
          </p:cNvSpPr>
          <p:nvPr/>
        </p:nvSpPr>
        <p:spPr>
          <a:xfrm>
            <a:off x="5534354" y="3860787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6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휴식관</a:t>
            </a:r>
            <a:endParaRPr lang="en-US" altLang="ko-KR" sz="16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34352" y="4133330"/>
            <a:ext cx="4306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더존의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휴식관은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임직원들이 일을 하다 언제든지 쉴 수 있는 공간입니다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특히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주말에는 가족들이 함께 와서 머물 수 있도록 개방하고 있습니다</a:t>
            </a:r>
            <a:r>
              <a:rPr lang="en-US" altLang="ko-KR" sz="1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5" y="4907018"/>
            <a:ext cx="4064398" cy="11301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1021" r="28627"/>
          <a:stretch/>
        </p:blipFill>
        <p:spPr>
          <a:xfrm>
            <a:off x="682948" y="6055013"/>
            <a:ext cx="1166323" cy="10692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135" y="6055013"/>
            <a:ext cx="1713388" cy="10707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436" y="4907018"/>
            <a:ext cx="1988666" cy="22154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421" y="4907018"/>
            <a:ext cx="2959624" cy="22154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10346" y="5911309"/>
            <a:ext cx="411175" cy="106765"/>
          </a:xfrm>
          <a:prstGeom prst="rect">
            <a:avLst/>
          </a:prstGeom>
          <a:solidFill>
            <a:schemeClr val="tx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사내 식당</a:t>
            </a:r>
            <a:endParaRPr lang="ko-KR" altLang="en-US" sz="6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2274" y="6993668"/>
            <a:ext cx="339814" cy="106765"/>
          </a:xfrm>
          <a:prstGeom prst="rect">
            <a:avLst/>
          </a:prstGeom>
          <a:solidFill>
            <a:schemeClr val="tx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ko-KR" altLang="en-US" sz="60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베이커리</a:t>
            </a:r>
            <a:endParaRPr lang="ko-KR" altLang="en-US" sz="6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96149" y="5888808"/>
            <a:ext cx="497522" cy="106765"/>
          </a:xfrm>
          <a:prstGeom prst="rect">
            <a:avLst/>
          </a:prstGeom>
          <a:solidFill>
            <a:schemeClr val="tx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ko-KR" altLang="en-US" sz="60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직장 </a:t>
            </a:r>
            <a:r>
              <a:rPr lang="ko-KR" altLang="en-US" sz="6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어린이집</a:t>
            </a:r>
            <a:endParaRPr lang="ko-KR" altLang="en-US" sz="6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20169" y="6992702"/>
            <a:ext cx="497522" cy="106765"/>
          </a:xfrm>
          <a:prstGeom prst="rect">
            <a:avLst/>
          </a:prstGeom>
          <a:solidFill>
            <a:schemeClr val="tx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ko-KR" altLang="en-US" sz="6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헬스케어센터</a:t>
            </a:r>
            <a:endParaRPr lang="ko-KR" altLang="en-US" sz="6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88067" y="5887844"/>
            <a:ext cx="497522" cy="106765"/>
          </a:xfrm>
          <a:prstGeom prst="rect">
            <a:avLst/>
          </a:prstGeom>
          <a:solidFill>
            <a:schemeClr val="tx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ko-KR" altLang="en-US" sz="60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라인케어센터</a:t>
            </a:r>
            <a:endParaRPr lang="ko-KR" altLang="en-US" sz="6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1925" y="6024356"/>
            <a:ext cx="1493120" cy="10960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298097" y="7006269"/>
            <a:ext cx="339814" cy="106765"/>
          </a:xfrm>
          <a:prstGeom prst="rect">
            <a:avLst/>
          </a:prstGeom>
          <a:solidFill>
            <a:schemeClr val="tx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ko-KR" altLang="en-US" sz="60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휴식관</a:t>
            </a:r>
            <a:endParaRPr lang="ko-KR" altLang="en-US" sz="6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/>
          <a:srcRect l="22526"/>
          <a:stretch/>
        </p:blipFill>
        <p:spPr>
          <a:xfrm>
            <a:off x="1849272" y="6056495"/>
            <a:ext cx="1145952" cy="1069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0"/>
          <a:srcRect r="21571"/>
          <a:stretch/>
        </p:blipFill>
        <p:spPr>
          <a:xfrm>
            <a:off x="2072834" y="4932236"/>
            <a:ext cx="1330242" cy="11012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86865" y="5908853"/>
            <a:ext cx="411175" cy="106765"/>
          </a:xfrm>
          <a:prstGeom prst="rect">
            <a:avLst/>
          </a:prstGeom>
          <a:solidFill>
            <a:schemeClr val="tx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카페테리아</a:t>
            </a:r>
            <a:endParaRPr lang="ko-KR" altLang="en-US" sz="6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1"/>
          <a:srcRect l="21467"/>
          <a:stretch/>
        </p:blipFill>
        <p:spPr>
          <a:xfrm>
            <a:off x="3433388" y="4913543"/>
            <a:ext cx="1317530" cy="111845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2"/>
          <a:srcRect r="27660"/>
          <a:stretch/>
        </p:blipFill>
        <p:spPr>
          <a:xfrm>
            <a:off x="1849271" y="6049604"/>
            <a:ext cx="1145953" cy="107705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3"/>
          <a:srcRect t="5485"/>
          <a:stretch/>
        </p:blipFill>
        <p:spPr>
          <a:xfrm>
            <a:off x="3023742" y="6042581"/>
            <a:ext cx="1716781" cy="10817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44709" y="6996026"/>
            <a:ext cx="452293" cy="106765"/>
          </a:xfrm>
          <a:prstGeom prst="rect">
            <a:avLst/>
          </a:prstGeom>
          <a:solidFill>
            <a:schemeClr val="tx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ko-KR" altLang="en-US" sz="6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복리후생동</a:t>
            </a:r>
            <a:endParaRPr lang="ko-KR" altLang="en-US" sz="6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9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사회공헌활동</a:t>
            </a:r>
            <a:endParaRPr lang="ko-KR" altLang="en-US" dirty="0"/>
          </a:p>
        </p:txBody>
      </p:sp>
      <p:sp>
        <p:nvSpPr>
          <p:cNvPr id="3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상생과 동반성장을 위해 기업의 이익을 사회와 공유하고</a:t>
            </a:r>
          </a:p>
          <a:p>
            <a:pPr>
              <a:lnSpc>
                <a:spcPct val="70000"/>
              </a:lnSpc>
            </a:pPr>
            <a:r>
              <a:rPr lang="ko-KR" altLang="en-US" sz="20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사회 공헌 활동을 실천합니다</a:t>
            </a:r>
            <a:endParaRPr lang="en-US" altLang="ko-KR" sz="20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6841" y="1738005"/>
            <a:ext cx="9304276" cy="742645"/>
          </a:xfrm>
          <a:prstGeom prst="rect">
            <a:avLst/>
          </a:prstGeom>
          <a:solidFill>
            <a:srgbClr val="CBD3DB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9046" y="1836638"/>
            <a:ext cx="882141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기업의 사회적 책임을 다하기 위해 다양한 사회공헌 활동을 펼치고 있습니다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여기에는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기업활동에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 책임감과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endParaRPr lang="en-US" altLang="ko-KR" sz="1200" b="1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이를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통해 얻은 이익을 사회에 돌려주겠다는 사회환원적 취지가 동시에 담겨있습니다</a:t>
            </a:r>
            <a:r>
              <a:rPr lang="en-US" altLang="ko-KR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2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" name="내용 개체 틀 18"/>
          <p:cNvSpPr txBox="1">
            <a:spLocks/>
          </p:cNvSpPr>
          <p:nvPr/>
        </p:nvSpPr>
        <p:spPr>
          <a:xfrm>
            <a:off x="5465231" y="4496793"/>
            <a:ext cx="2523060" cy="338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ko-KR" sz="13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Red Heart Project</a:t>
            </a:r>
            <a:endParaRPr lang="en-US" altLang="ko-KR" sz="13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65231" y="4715831"/>
            <a:ext cx="450088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레드하트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프로젝트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(Red Heart Project)’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는 교육환경이 열악한 전국 분교를 대상으로 화상영어 교육프로그램 및 음악교육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프로그램을 지원하는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교육 기부 프로젝트입니다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배움이 필요한 곳이면 어디든 그 기회를 제공하겠다는 취지로 시작돼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도시와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농촌 간 교육환경 격차를 개선하는데 일조하며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나눔의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의미를 되새기고 있습니다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14" name="내용 개체 틀 18"/>
          <p:cNvSpPr txBox="1">
            <a:spLocks/>
          </p:cNvSpPr>
          <p:nvPr/>
        </p:nvSpPr>
        <p:spPr>
          <a:xfrm>
            <a:off x="5450037" y="5590705"/>
            <a:ext cx="2972187" cy="338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3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교육 및 자격시험용 </a:t>
            </a:r>
            <a:r>
              <a:rPr lang="ko-KR" altLang="en-US" sz="13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소프트웨어 </a:t>
            </a:r>
            <a:r>
              <a:rPr lang="ko-KR" altLang="en-US" sz="13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기부</a:t>
            </a:r>
            <a:endParaRPr lang="en-US" altLang="ko-KR" sz="13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50038" y="5814943"/>
            <a:ext cx="264176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자체 연구 개발한 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솔루션 보급에 많은 공을 들여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교육현장에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취업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교육용으로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무상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지원하고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있습니다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</a:p>
        </p:txBody>
      </p:sp>
      <p:sp>
        <p:nvSpPr>
          <p:cNvPr id="16" name="내용 개체 틀 18"/>
          <p:cNvSpPr txBox="1">
            <a:spLocks/>
          </p:cNvSpPr>
          <p:nvPr/>
        </p:nvSpPr>
        <p:spPr>
          <a:xfrm>
            <a:off x="5450038" y="6462997"/>
            <a:ext cx="2733922" cy="338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300" dirty="0" err="1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고객사</a:t>
            </a:r>
            <a:r>
              <a:rPr lang="ko-KR" altLang="en-US" sz="13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무료 교육 활동 전개</a:t>
            </a:r>
            <a:endParaRPr lang="en-US" altLang="ko-KR" sz="13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62957" y="6689248"/>
            <a:ext cx="262523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고객의 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역량 강화를 위해 전국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직영교육센터 운영 및 순회 교육을 시행하고 있습니다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en-US" altLang="ko-KR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8" name="내용 개체 틀 18"/>
          <p:cNvSpPr txBox="1">
            <a:spLocks/>
          </p:cNvSpPr>
          <p:nvPr/>
        </p:nvSpPr>
        <p:spPr>
          <a:xfrm>
            <a:off x="476261" y="4496793"/>
            <a:ext cx="3382375" cy="338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3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지역사회 어려운 이웃을 위한 봉사활동</a:t>
            </a:r>
            <a:endParaRPr lang="en-US" altLang="ko-KR" sz="13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6646" y="4715831"/>
            <a:ext cx="4872467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지역 내 어려운 이웃을 위해 지난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2016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년부터 정기적으로 사랑의 온기를 담은 연탄 기부와 배달 봉사에 나서며 지역 주민들에게 ‘나눔’ 을 실천하고 있습니다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지역 사회를 위해 전 임직원이 함께하는 보다 적극적인 방식의 사회 공헌 활동을 확대함으로써 기업의 사회적 책임과 상생의 윤리경영을 실현하겠다는 취지입니다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b="16729"/>
          <a:stretch/>
        </p:blipFill>
        <p:spPr>
          <a:xfrm>
            <a:off x="8101750" y="5534820"/>
            <a:ext cx="1739367" cy="79980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t="13272"/>
          <a:stretch/>
        </p:blipFill>
        <p:spPr>
          <a:xfrm>
            <a:off x="8101750" y="6381860"/>
            <a:ext cx="1739367" cy="7352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27809" b="19776"/>
          <a:stretch/>
        </p:blipFill>
        <p:spPr>
          <a:xfrm>
            <a:off x="562233" y="2769761"/>
            <a:ext cx="4769029" cy="1663698"/>
          </a:xfrm>
          <a:prstGeom prst="rect">
            <a:avLst/>
          </a:prstGeom>
        </p:spPr>
      </p:pic>
      <p:sp>
        <p:nvSpPr>
          <p:cNvPr id="22" name="내용 개체 틀 18"/>
          <p:cNvSpPr txBox="1">
            <a:spLocks/>
          </p:cNvSpPr>
          <p:nvPr/>
        </p:nvSpPr>
        <p:spPr>
          <a:xfrm>
            <a:off x="486646" y="5590705"/>
            <a:ext cx="3382375" cy="338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3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지역 </a:t>
            </a:r>
            <a:r>
              <a:rPr lang="ko-KR" altLang="en-US" sz="13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내 우수인재 양성 및 일자리 창출</a:t>
            </a:r>
            <a:endParaRPr lang="en-US" altLang="ko-KR" sz="13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7031" y="5820134"/>
            <a:ext cx="321039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지자체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및 지역 소재 대학과 협력해 고급 인재를 양성하고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이들이 일할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 있는 양질의 일자리를 창출하기 위해 노력하고 있습니다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endParaRPr lang="en-US" altLang="ko-KR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9" name="내용 개체 틀 18"/>
          <p:cNvSpPr txBox="1">
            <a:spLocks/>
          </p:cNvSpPr>
          <p:nvPr/>
        </p:nvSpPr>
        <p:spPr>
          <a:xfrm>
            <a:off x="497031" y="6462997"/>
            <a:ext cx="3382375" cy="338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300" dirty="0" err="1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지자체</a:t>
            </a:r>
            <a:r>
              <a:rPr lang="ko-KR" altLang="en-US" sz="1300" dirty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연계 시민사회 후원 </a:t>
            </a:r>
            <a:r>
              <a:rPr lang="ko-KR" altLang="en-US" sz="13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활동</a:t>
            </a:r>
            <a:endParaRPr lang="en-US" altLang="ko-KR" sz="1300" dirty="0" smtClean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416" y="6692426"/>
            <a:ext cx="320001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지난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2011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 춘천으로 본사를 이전한 후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지역 내 문화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예술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체육 등 다양한 분야에서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지역사회 공헌활동을 수행하고 있습니다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3697" r="9375" b="3221"/>
          <a:stretch/>
        </p:blipFill>
        <p:spPr>
          <a:xfrm>
            <a:off x="5559551" y="2769761"/>
            <a:ext cx="4270249" cy="1663200"/>
          </a:xfrm>
          <a:prstGeom prst="rect">
            <a:avLst/>
          </a:prstGeom>
        </p:spPr>
      </p:pic>
      <p:sp>
        <p:nvSpPr>
          <p:cNvPr id="33" name="내용 개체 틀 18"/>
          <p:cNvSpPr txBox="1">
            <a:spLocks/>
          </p:cNvSpPr>
          <p:nvPr/>
        </p:nvSpPr>
        <p:spPr>
          <a:xfrm>
            <a:off x="476260" y="2504405"/>
            <a:ext cx="1769913" cy="338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300" b="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지역사회 공헌</a:t>
            </a:r>
            <a:endParaRPr lang="en-US" altLang="ko-KR" sz="1300" b="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4" name="내용 개체 틀 18"/>
          <p:cNvSpPr txBox="1">
            <a:spLocks/>
          </p:cNvSpPr>
          <p:nvPr/>
        </p:nvSpPr>
        <p:spPr>
          <a:xfrm>
            <a:off x="5470819" y="2504405"/>
            <a:ext cx="1175900" cy="338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1300" b="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교육 기부</a:t>
            </a:r>
            <a:endParaRPr lang="en-US" altLang="ko-KR" sz="1300" b="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474" y="5538656"/>
            <a:ext cx="1581982" cy="80893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474" y="6390260"/>
            <a:ext cx="1578366" cy="7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6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5580"/>
          <a:stretch/>
        </p:blipFill>
        <p:spPr>
          <a:xfrm>
            <a:off x="1" y="1"/>
            <a:ext cx="10700426" cy="75581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2549494"/>
            <a:ext cx="10691813" cy="24625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36205" y="2819485"/>
            <a:ext cx="7017819" cy="1590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6600" b="1" dirty="0" smtClean="0">
                <a:solidFill>
                  <a:schemeClr val="bg1"/>
                </a:solidFill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Customer Service</a:t>
            </a:r>
            <a:endParaRPr lang="en-US" altLang="ko-KR" sz="6600" b="1" dirty="0">
              <a:solidFill>
                <a:schemeClr val="bg1"/>
              </a:solidFill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  <a:p>
            <a:pPr algn="ctr">
              <a:lnSpc>
                <a:spcPct val="70000"/>
              </a:lnSpc>
            </a:pPr>
            <a:r>
              <a:rPr lang="en-US" altLang="ko-KR" sz="6600" b="1" dirty="0" smtClean="0">
                <a:solidFill>
                  <a:schemeClr val="bg1"/>
                </a:solidFill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Network</a:t>
            </a:r>
            <a:endParaRPr lang="ko-KR" altLang="en-US" sz="6600" b="1" dirty="0">
              <a:solidFill>
                <a:schemeClr val="bg1"/>
              </a:solidFill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95944" y="4379464"/>
            <a:ext cx="44983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FF00"/>
                </a:solidFill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언제 어디서나 빠르고 편리한 고객 서비스</a:t>
            </a:r>
            <a:endParaRPr lang="ko-KR" altLang="en-US" sz="2000" b="1" dirty="0">
              <a:solidFill>
                <a:srgbClr val="FFFF00"/>
              </a:solidFill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489" y="114766"/>
            <a:ext cx="1874084" cy="2673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더존</a:t>
            </a:r>
            <a:r>
              <a:rPr lang="en-US" altLang="ko-KR" sz="1000" dirty="0" smtClean="0">
                <a:latin typeface="[더존] 본문체 30" panose="020B0603000000000000" pitchFamily="50" charset="-127"/>
                <a:ea typeface="[더존] 본문체 30" panose="020B0603000000000000" pitchFamily="50" charset="-127"/>
              </a:rPr>
              <a:t> DTEC</a:t>
            </a:r>
            <a:endParaRPr lang="ko-KR" altLang="en-US" sz="1000" dirty="0">
              <a:latin typeface="[더존] 본문체 30" panose="020B0603000000000000" pitchFamily="50" charset="-127"/>
              <a:ea typeface="[더존] 본문체 30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77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네트워크</a:t>
            </a:r>
            <a:endParaRPr lang="ko-KR" altLang="en-US" dirty="0"/>
          </a:p>
        </p:txBody>
      </p:sp>
      <p:sp>
        <p:nvSpPr>
          <p:cNvPr id="3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전국 </a:t>
            </a:r>
            <a:r>
              <a:rPr lang="en-US" altLang="ko-KR" sz="2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22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r>
              <a:rPr lang="ko-KR" altLang="en-US" sz="2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안내</a:t>
            </a:r>
            <a:endParaRPr lang="en-US" altLang="ko-KR" sz="2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6841" y="1707279"/>
            <a:ext cx="3859276" cy="5140404"/>
          </a:xfrm>
          <a:prstGeom prst="rect">
            <a:avLst/>
          </a:prstGeom>
          <a:solidFill>
            <a:srgbClr val="CBD3DB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9046" y="2015743"/>
            <a:ext cx="3507029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언제 어디서나 빠르고 편리한 </a:t>
            </a:r>
            <a:endParaRPr lang="en-US" altLang="ko-KR" b="1" dirty="0" smtClean="0">
              <a:solidFill>
                <a:srgbClr val="00B0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dirty="0" smtClean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 </a:t>
            </a:r>
            <a:r>
              <a:rPr lang="ko-KR" altLang="en-US" b="1" dirty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 </a:t>
            </a:r>
            <a:r>
              <a:rPr lang="ko-KR" altLang="en-US" b="1" dirty="0" smtClean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제공</a:t>
            </a:r>
            <a:endParaRPr lang="en-US" altLang="ko-KR" b="1" dirty="0" smtClean="0">
              <a:solidFill>
                <a:srgbClr val="00B0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100" b="1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전국 </a:t>
            </a:r>
            <a:r>
              <a:rPr lang="ko-KR" altLang="en-US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직영 </a:t>
            </a:r>
            <a:r>
              <a:rPr lang="en-US" altLang="ko-KR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100" b="1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</a:t>
            </a:r>
            <a:r>
              <a:rPr lang="ko-KR" altLang="en-US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여 명의 </a:t>
            </a:r>
            <a:endParaRPr lang="ko-KR" altLang="en-US" sz="11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b="1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코디네이터와 </a:t>
            </a:r>
            <a:r>
              <a:rPr lang="en-US" altLang="ko-KR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170</a:t>
            </a:r>
            <a:r>
              <a:rPr lang="ko-KR" altLang="en-US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여 명의 </a:t>
            </a:r>
            <a:r>
              <a:rPr lang="ko-KR" altLang="en-US" sz="1100" b="1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텔레컨설턴트가</a:t>
            </a: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고객과 가장 가까운 곳에서 신속한 서비스를 </a:t>
            </a:r>
          </a:p>
          <a:p>
            <a:pPr>
              <a:lnSpc>
                <a:spcPct val="120000"/>
              </a:lnSpc>
            </a:pP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제공하고 있습니다</a:t>
            </a:r>
            <a:r>
              <a:rPr lang="en-US" altLang="ko-KR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1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0872" y="4300585"/>
            <a:ext cx="3193185" cy="460669"/>
          </a:xfrm>
          <a:prstGeom prst="rect">
            <a:avLst/>
          </a:prstGeom>
          <a:solidFill>
            <a:srgbClr val="00A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2667" y="4391658"/>
            <a:ext cx="306896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1200" b="1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전국 통합 고객 서비스 인프라 구축</a:t>
            </a:r>
            <a:endParaRPr lang="ko-KR" altLang="en-US" sz="12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80872" y="4763170"/>
            <a:ext cx="3193185" cy="1686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70865" y="4963320"/>
            <a:ext cx="2140232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전국 </a:t>
            </a:r>
            <a:r>
              <a:rPr lang="en-US" altLang="ko-KR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100" b="1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100" b="1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전국 </a:t>
            </a:r>
            <a:r>
              <a:rPr lang="en-US" altLang="ko-KR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DTEC</a:t>
            </a:r>
            <a:endParaRPr lang="ko-KR" altLang="en-US" sz="11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70865" y="5686254"/>
            <a:ext cx="2140232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국내 </a:t>
            </a:r>
            <a:r>
              <a:rPr lang="en-US" altLang="ko-KR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업계 </a:t>
            </a: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최대인 </a:t>
            </a:r>
            <a:r>
              <a:rPr lang="en-US" altLang="ko-KR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170</a:t>
            </a: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여 명 </a:t>
            </a:r>
            <a:endParaRPr lang="en-US" altLang="ko-KR" sz="1100" b="1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규모의 </a:t>
            </a:r>
            <a:r>
              <a:rPr lang="ko-KR" altLang="en-US" sz="1100" b="1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텔레컨설턴트</a:t>
            </a:r>
            <a:r>
              <a:rPr lang="ko-KR" altLang="en-US" sz="11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1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운영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41" y="5709562"/>
            <a:ext cx="332233" cy="4328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26" y="4907705"/>
            <a:ext cx="332233" cy="42062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4"/>
          <a:stretch/>
        </p:blipFill>
        <p:spPr>
          <a:xfrm>
            <a:off x="5519518" y="839928"/>
            <a:ext cx="4776019" cy="626775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689" y="1827506"/>
            <a:ext cx="186690" cy="24336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236" y="2283074"/>
            <a:ext cx="291129" cy="30051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941" y="2291933"/>
            <a:ext cx="291129" cy="30051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1" y="2859686"/>
            <a:ext cx="291129" cy="30051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97" y="3446598"/>
            <a:ext cx="291129" cy="30051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97" y="4158461"/>
            <a:ext cx="291129" cy="30051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59" y="4046112"/>
            <a:ext cx="291129" cy="30051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61" y="5020166"/>
            <a:ext cx="291129" cy="30051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64" y="4986076"/>
            <a:ext cx="291129" cy="300519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40" y="6473385"/>
            <a:ext cx="291129" cy="30051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59" y="1458725"/>
            <a:ext cx="186690" cy="243363"/>
          </a:xfrm>
          <a:prstGeom prst="rect">
            <a:avLst/>
          </a:prstGeom>
        </p:spPr>
      </p:pic>
      <p:sp>
        <p:nvSpPr>
          <p:cNvPr id="65" name="내용 개체 틀 18"/>
          <p:cNvSpPr txBox="1">
            <a:spLocks/>
          </p:cNvSpPr>
          <p:nvPr/>
        </p:nvSpPr>
        <p:spPr>
          <a:xfrm>
            <a:off x="8017933" y="1567856"/>
            <a:ext cx="956219" cy="142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rgbClr val="00479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본사 </a:t>
            </a:r>
            <a:r>
              <a:rPr lang="en-US" altLang="ko-KR" sz="1000" b="1" dirty="0">
                <a:solidFill>
                  <a:srgbClr val="00479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1000" b="1" dirty="0">
                <a:solidFill>
                  <a:srgbClr val="00479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춘천시</a:t>
            </a:r>
            <a:r>
              <a:rPr lang="en-US" altLang="ko-KR" sz="1000" b="1" dirty="0" smtClean="0">
                <a:solidFill>
                  <a:srgbClr val="00479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</a:p>
        </p:txBody>
      </p:sp>
      <p:sp>
        <p:nvSpPr>
          <p:cNvPr id="66" name="내용 개체 틀 18"/>
          <p:cNvSpPr txBox="1">
            <a:spLocks/>
          </p:cNvSpPr>
          <p:nvPr/>
        </p:nvSpPr>
        <p:spPr>
          <a:xfrm>
            <a:off x="7183170" y="1915575"/>
            <a:ext cx="1994320" cy="305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err="1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더존을지타워</a:t>
            </a:r>
            <a:endParaRPr lang="en-US" altLang="ko-KR" sz="1000" b="1" dirty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7" name="내용 개체 틀 18"/>
          <p:cNvSpPr txBox="1">
            <a:spLocks/>
          </p:cNvSpPr>
          <p:nvPr/>
        </p:nvSpPr>
        <p:spPr>
          <a:xfrm>
            <a:off x="8474366" y="2428463"/>
            <a:ext cx="1313665" cy="1965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강원 </a:t>
            </a:r>
            <a:r>
              <a:rPr lang="en-US" altLang="ko-KR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8" name="내용 개체 틀 18"/>
          <p:cNvSpPr txBox="1">
            <a:spLocks/>
          </p:cNvSpPr>
          <p:nvPr/>
        </p:nvSpPr>
        <p:spPr>
          <a:xfrm>
            <a:off x="7577287" y="2976248"/>
            <a:ext cx="1313665" cy="1965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천안 </a:t>
            </a:r>
            <a:r>
              <a:rPr lang="en-US" altLang="ko-KR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9" name="내용 개체 틀 18"/>
          <p:cNvSpPr txBox="1">
            <a:spLocks/>
          </p:cNvSpPr>
          <p:nvPr/>
        </p:nvSpPr>
        <p:spPr>
          <a:xfrm>
            <a:off x="7651279" y="3544238"/>
            <a:ext cx="1313665" cy="1965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중부 </a:t>
            </a:r>
            <a:r>
              <a:rPr lang="en-US" altLang="ko-KR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0" name="내용 개체 틀 18"/>
          <p:cNvSpPr txBox="1">
            <a:spLocks/>
          </p:cNvSpPr>
          <p:nvPr/>
        </p:nvSpPr>
        <p:spPr>
          <a:xfrm>
            <a:off x="8415204" y="4168509"/>
            <a:ext cx="1425426" cy="178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대구</a:t>
            </a:r>
            <a:r>
              <a:rPr lang="en-US" altLang="ko-KR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경북 </a:t>
            </a:r>
            <a:r>
              <a:rPr lang="en-US" altLang="ko-KR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 err="1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1" name="내용 개체 틀 18"/>
          <p:cNvSpPr txBox="1">
            <a:spLocks/>
          </p:cNvSpPr>
          <p:nvPr/>
        </p:nvSpPr>
        <p:spPr>
          <a:xfrm>
            <a:off x="9142006" y="5188254"/>
            <a:ext cx="1425426" cy="178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부산 </a:t>
            </a:r>
            <a:r>
              <a:rPr lang="en-US" altLang="ko-KR" sz="10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43" y="5136336"/>
            <a:ext cx="291129" cy="300519"/>
          </a:xfrm>
          <a:prstGeom prst="rect">
            <a:avLst/>
          </a:prstGeom>
        </p:spPr>
      </p:pic>
      <p:sp>
        <p:nvSpPr>
          <p:cNvPr id="73" name="내용 개체 틀 18"/>
          <p:cNvSpPr txBox="1">
            <a:spLocks/>
          </p:cNvSpPr>
          <p:nvPr/>
        </p:nvSpPr>
        <p:spPr>
          <a:xfrm>
            <a:off x="7919685" y="5459974"/>
            <a:ext cx="1425426" cy="178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경남 </a:t>
            </a:r>
            <a:r>
              <a:rPr lang="en-US" altLang="ko-KR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4" name="내용 개체 틀 18"/>
          <p:cNvSpPr txBox="1">
            <a:spLocks/>
          </p:cNvSpPr>
          <p:nvPr/>
        </p:nvSpPr>
        <p:spPr>
          <a:xfrm>
            <a:off x="6530668" y="6671588"/>
            <a:ext cx="1425426" cy="178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제주</a:t>
            </a:r>
            <a:r>
              <a:rPr lang="en-US" altLang="ko-KR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5" name="내용 개체 틀 18"/>
          <p:cNvSpPr txBox="1">
            <a:spLocks/>
          </p:cNvSpPr>
          <p:nvPr/>
        </p:nvSpPr>
        <p:spPr>
          <a:xfrm>
            <a:off x="6965291" y="5123145"/>
            <a:ext cx="1425426" cy="178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호남 </a:t>
            </a:r>
            <a:r>
              <a:rPr lang="en-US" altLang="ko-KR" sz="10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 err="1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 smtClean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6" name="내용 개체 틀 18"/>
          <p:cNvSpPr txBox="1">
            <a:spLocks/>
          </p:cNvSpPr>
          <p:nvPr/>
        </p:nvSpPr>
        <p:spPr>
          <a:xfrm>
            <a:off x="7082902" y="4336908"/>
            <a:ext cx="1425426" cy="178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전주 </a:t>
            </a:r>
            <a:r>
              <a:rPr lang="en-US" altLang="ko-KR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7" name="내용 개체 틀 18"/>
          <p:cNvSpPr txBox="1">
            <a:spLocks/>
          </p:cNvSpPr>
          <p:nvPr/>
        </p:nvSpPr>
        <p:spPr>
          <a:xfrm>
            <a:off x="5902701" y="2537258"/>
            <a:ext cx="1313665" cy="1965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경인 </a:t>
            </a:r>
            <a:r>
              <a:rPr lang="en-US" altLang="ko-KR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9" name="내용 개체 틀 18"/>
          <p:cNvSpPr txBox="1">
            <a:spLocks/>
          </p:cNvSpPr>
          <p:nvPr/>
        </p:nvSpPr>
        <p:spPr>
          <a:xfrm>
            <a:off x="6241477" y="1636193"/>
            <a:ext cx="1002982" cy="1328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서울</a:t>
            </a:r>
            <a:r>
              <a:rPr lang="en-US" altLang="ko-KR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 err="1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0" name="내용 개체 틀 18"/>
          <p:cNvSpPr txBox="1">
            <a:spLocks/>
          </p:cNvSpPr>
          <p:nvPr/>
        </p:nvSpPr>
        <p:spPr>
          <a:xfrm>
            <a:off x="7179795" y="2106885"/>
            <a:ext cx="768896" cy="305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을지</a:t>
            </a:r>
            <a:r>
              <a:rPr lang="en-US" altLang="ko-KR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DTEC</a:t>
            </a:r>
          </a:p>
          <a:p>
            <a:r>
              <a:rPr lang="en-US" altLang="ko-KR" sz="1000" dirty="0" err="1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FoEX</a:t>
            </a:r>
            <a:r>
              <a:rPr lang="ko-KR" altLang="en-US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센터</a:t>
            </a:r>
            <a:endParaRPr lang="en-US" altLang="ko-KR" sz="1000" dirty="0" smtClean="0">
              <a:solidFill>
                <a:srgbClr val="0073B4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1" name="내용 개체 틀 18"/>
          <p:cNvSpPr txBox="1">
            <a:spLocks/>
          </p:cNvSpPr>
          <p:nvPr/>
        </p:nvSpPr>
        <p:spPr>
          <a:xfrm>
            <a:off x="9142380" y="5349808"/>
            <a:ext cx="635451" cy="172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부산</a:t>
            </a:r>
            <a:r>
              <a:rPr lang="en-US" altLang="ko-KR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DTEC</a:t>
            </a:r>
            <a:endParaRPr lang="en-US" altLang="ko-KR" sz="1000" dirty="0">
              <a:solidFill>
                <a:srgbClr val="0073B4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2" name="내용 개체 틀 18"/>
          <p:cNvSpPr txBox="1">
            <a:spLocks/>
          </p:cNvSpPr>
          <p:nvPr/>
        </p:nvSpPr>
        <p:spPr>
          <a:xfrm>
            <a:off x="6960135" y="5307354"/>
            <a:ext cx="635451" cy="172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광주 </a:t>
            </a:r>
            <a:r>
              <a:rPr lang="en-US" altLang="ko-KR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DTEC</a:t>
            </a:r>
            <a:endParaRPr lang="en-US" altLang="ko-KR" sz="1000" dirty="0">
              <a:solidFill>
                <a:srgbClr val="0073B4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3" name="내용 개체 틀 18"/>
          <p:cNvSpPr txBox="1">
            <a:spLocks/>
          </p:cNvSpPr>
          <p:nvPr/>
        </p:nvSpPr>
        <p:spPr>
          <a:xfrm>
            <a:off x="8022861" y="1753445"/>
            <a:ext cx="768896" cy="3053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R&amp;D</a:t>
            </a:r>
            <a:r>
              <a:rPr lang="ko-KR" altLang="en-US" sz="1000" dirty="0" smtClean="0">
                <a:solidFill>
                  <a:schemeClr val="accent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센터</a:t>
            </a:r>
            <a:endParaRPr lang="en-US" altLang="ko-KR" sz="1000" dirty="0">
              <a:solidFill>
                <a:schemeClr val="accent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4" name="내용 개체 틀 18"/>
          <p:cNvSpPr txBox="1">
            <a:spLocks/>
          </p:cNvSpPr>
          <p:nvPr/>
        </p:nvSpPr>
        <p:spPr>
          <a:xfrm>
            <a:off x="8418090" y="4342710"/>
            <a:ext cx="635451" cy="172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대구</a:t>
            </a:r>
            <a:r>
              <a:rPr lang="en-US" altLang="ko-KR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DTEC</a:t>
            </a:r>
            <a:endParaRPr lang="en-US" altLang="ko-KR" sz="1000" dirty="0">
              <a:solidFill>
                <a:srgbClr val="0073B4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24" y="4719647"/>
            <a:ext cx="291129" cy="300519"/>
          </a:xfrm>
          <a:prstGeom prst="rect">
            <a:avLst/>
          </a:prstGeom>
        </p:spPr>
      </p:pic>
      <p:sp>
        <p:nvSpPr>
          <p:cNvPr id="45" name="내용 개체 틀 18"/>
          <p:cNvSpPr txBox="1">
            <a:spLocks/>
          </p:cNvSpPr>
          <p:nvPr/>
        </p:nvSpPr>
        <p:spPr>
          <a:xfrm>
            <a:off x="8194342" y="4780846"/>
            <a:ext cx="1425426" cy="1781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울산 </a:t>
            </a:r>
            <a:r>
              <a:rPr lang="en-US" altLang="ko-KR" sz="10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</a:t>
            </a:r>
            <a:r>
              <a:rPr lang="ko-KR" altLang="en-US" sz="1000" dirty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코디센터</a:t>
            </a:r>
            <a:endParaRPr lang="en-US" altLang="ko-KR" sz="10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6" name="내용 개체 틀 18"/>
          <p:cNvSpPr txBox="1">
            <a:spLocks/>
          </p:cNvSpPr>
          <p:nvPr/>
        </p:nvSpPr>
        <p:spPr>
          <a:xfrm>
            <a:off x="7923181" y="5647681"/>
            <a:ext cx="635451" cy="172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경남</a:t>
            </a:r>
            <a:r>
              <a:rPr lang="en-US" altLang="ko-KR" sz="1000" dirty="0" smtClean="0">
                <a:solidFill>
                  <a:srgbClr val="0073B4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DTEC</a:t>
            </a:r>
            <a:endParaRPr lang="en-US" altLang="ko-KR" sz="1000" dirty="0">
              <a:solidFill>
                <a:srgbClr val="0073B4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37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31110" y="2921932"/>
            <a:ext cx="622959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0" b="1" spc="-150" dirty="0" smtClean="0">
                <a:solidFill>
                  <a:schemeClr val="tx2">
                    <a:lumMod val="75000"/>
                  </a:schemeClr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Thank You</a:t>
            </a:r>
            <a:endParaRPr lang="ko-KR" altLang="en-US" sz="9000" b="1" spc="-150" dirty="0">
              <a:solidFill>
                <a:schemeClr val="tx2">
                  <a:lumMod val="75000"/>
                </a:schemeClr>
              </a:solidFill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7421" y="318075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DOUZONE BIZON</a:t>
            </a:r>
          </a:p>
          <a:p>
            <a:r>
              <a:rPr lang="en-US" altLang="ko-KR" sz="16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Company Overview</a:t>
            </a:r>
            <a:endParaRPr lang="ko-KR" altLang="en-US" sz="1600" dirty="0"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5900" y="947737"/>
            <a:ext cx="1972390" cy="4492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더존비즈온</a:t>
            </a:r>
            <a:r>
              <a:rPr lang="ko-KR" altLang="en-US" sz="14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 회사소개서</a:t>
            </a:r>
            <a:endParaRPr lang="ko-KR" altLang="en-US" sz="1400" dirty="0"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3" b="9057"/>
          <a:stretch/>
        </p:blipFill>
        <p:spPr>
          <a:xfrm>
            <a:off x="4427991" y="6533636"/>
            <a:ext cx="1886631" cy="2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787" r="16741"/>
          <a:stretch/>
        </p:blipFill>
        <p:spPr>
          <a:xfrm>
            <a:off x="0" y="-1"/>
            <a:ext cx="10680570" cy="75596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1243" y="2845681"/>
            <a:ext cx="10691813" cy="185869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1373" y="2987462"/>
            <a:ext cx="420499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Overview</a:t>
            </a:r>
            <a:endParaRPr lang="ko-KR" altLang="en-US" sz="6600" b="1" dirty="0">
              <a:solidFill>
                <a:schemeClr val="bg1"/>
              </a:solidFill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40664" y="3977115"/>
            <a:ext cx="6586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Work&amp;Life</a:t>
            </a:r>
            <a:r>
              <a:rPr lang="en-US" altLang="ko-KR" sz="2000" b="1" dirty="0" smtClean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 </a:t>
            </a:r>
            <a:r>
              <a:rPr lang="ko-KR" altLang="en-US" sz="2000" b="1" dirty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토털 솔루션을 제공하는 대한민국 대표 </a:t>
            </a:r>
            <a:r>
              <a:rPr lang="en-US" altLang="ko-KR" sz="2000" b="1" dirty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ICT</a:t>
            </a:r>
            <a:r>
              <a:rPr lang="ko-KR" altLang="en-US" sz="2000" b="1" dirty="0" smtClean="0">
                <a:solidFill>
                  <a:srgbClr val="FFFF00"/>
                </a:solidFill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그룹</a:t>
            </a:r>
            <a:endParaRPr lang="ko-KR" altLang="en-US" sz="2000" b="1" dirty="0">
              <a:solidFill>
                <a:srgbClr val="FFFF00"/>
              </a:solidFill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489" y="114766"/>
            <a:ext cx="1874084" cy="2673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더존</a:t>
            </a:r>
            <a:r>
              <a:rPr lang="en-US" altLang="ko-KR" sz="10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ICT</a:t>
            </a:r>
            <a:r>
              <a:rPr lang="ko-KR" altLang="en-US" sz="1000" dirty="0" smtClean="0">
                <a:latin typeface="[더존] 제목체 30" panose="020B0503000000000000" pitchFamily="50" charset="-127"/>
                <a:ea typeface="[더존] 제목체 30" panose="020B0503000000000000" pitchFamily="50" charset="-127"/>
              </a:rPr>
              <a:t>그룹 강촌캠퍼스 전경</a:t>
            </a:r>
            <a:endParaRPr lang="ko-KR" altLang="en-US" sz="1000" dirty="0">
              <a:latin typeface="[더존] 제목체 30" panose="020B0503000000000000" pitchFamily="50" charset="-127"/>
              <a:ea typeface="[더존] 제목체 30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8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ko-KR" altLang="en-US" dirty="0" smtClean="0"/>
              <a:t>기업개요</a:t>
            </a:r>
            <a:endParaRPr lang="ko-KR" altLang="en-US" dirty="0"/>
          </a:p>
        </p:txBody>
      </p:sp>
      <p:sp>
        <p:nvSpPr>
          <p:cNvPr id="39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기업</a:t>
            </a:r>
            <a:r>
              <a:rPr lang="en-US" altLang="ko-KR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금융</a:t>
            </a:r>
            <a:r>
              <a:rPr lang="en-US" altLang="ko-KR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2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커머스</a:t>
            </a:r>
            <a:r>
              <a:rPr lang="en-US" altLang="ko-KR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2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헬스케어</a:t>
            </a:r>
            <a:r>
              <a:rPr lang="en-US" altLang="ko-KR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공공</a:t>
            </a:r>
            <a:r>
              <a:rPr lang="en-US" altLang="ko-KR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200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 분야에서 </a:t>
            </a:r>
            <a:endParaRPr lang="en-US" altLang="ko-KR" sz="2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70000"/>
              </a:lnSpc>
            </a:pPr>
            <a:r>
              <a:rPr lang="en-US" altLang="ko-KR" sz="20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Work&amp;Life</a:t>
            </a:r>
            <a:r>
              <a:rPr lang="en-US" altLang="ko-KR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토털 솔루션을 제공하는 대한민국 대표 </a:t>
            </a:r>
            <a:r>
              <a:rPr lang="en-US" altLang="ko-KR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그룹입니다</a:t>
            </a:r>
            <a:r>
              <a:rPr lang="en-US" altLang="ko-KR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36841" y="1747058"/>
            <a:ext cx="9304276" cy="833180"/>
          </a:xfrm>
          <a:prstGeom prst="rect">
            <a:avLst/>
          </a:prstGeom>
          <a:solidFill>
            <a:srgbClr val="CBD3DB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39046" y="1863797"/>
            <a:ext cx="910207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기업을 위한 다양한 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Solution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과 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Service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를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제공하면서 고객에게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 좋은 비즈니스 환경을 제공하고</a:t>
            </a: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고객의 잠재력을 극대화시켜 지속적인 성장이 가능하도록 돕는 ‘기업의 성장 파트너’입니다</a:t>
            </a:r>
            <a:r>
              <a:rPr lang="en-US" altLang="ko-KR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en-US" altLang="ko-KR" sz="12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982135" y="2917041"/>
            <a:ext cx="8198078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974437" y="3031219"/>
            <a:ext cx="120744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회사명</a:t>
            </a:r>
            <a:endParaRPr lang="ko-KR" altLang="en-US" sz="14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77311" y="3031219"/>
            <a:ext cx="3688098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㈜ </a:t>
            </a:r>
            <a:r>
              <a:rPr lang="ko-KR" altLang="en-US" sz="14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더존비즈온</a:t>
            </a:r>
            <a:endParaRPr lang="ko-KR" altLang="en-US" sz="14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74437" y="3516740"/>
            <a:ext cx="120744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설립연도</a:t>
            </a:r>
            <a:endParaRPr lang="ko-KR" altLang="en-US" sz="14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77311" y="3516740"/>
            <a:ext cx="3688098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2003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 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6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월 </a:t>
            </a:r>
            <a:r>
              <a:rPr lang="ko-KR" altLang="en-US" sz="140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더존다스 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출범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74437" y="4037851"/>
            <a:ext cx="120744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주요사업</a:t>
            </a:r>
            <a:endParaRPr lang="ko-KR" altLang="en-US" sz="14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77311" y="4037851"/>
            <a:ext cx="67029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-</a:t>
            </a:r>
            <a:r>
              <a:rPr lang="en-US" altLang="ko-KR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사업 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: Extended ERP, Standard ERP, Lite ERP, ERP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확장솔루션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-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플랫폼사업 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: 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비즈니스 플랫폼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플랫폼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매출채권팩토링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전자금융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-</a:t>
            </a:r>
            <a:r>
              <a:rPr lang="en-US" altLang="ko-KR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솔루션사업 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: EBP, 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그룹웨어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정보보안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전자세금계산서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전자금융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전자팩스</a:t>
            </a:r>
            <a:endParaRPr lang="en-US" altLang="ko-KR" sz="14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-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D-</a:t>
            </a:r>
            <a:r>
              <a:rPr lang="ko-KR" altLang="en-US" sz="14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클라우드센터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기반 </a:t>
            </a:r>
            <a:r>
              <a:rPr lang="ko-KR" altLang="en-US" sz="14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퍼블릭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4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프라이빗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4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공인전자문서센터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IDC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00B0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-</a:t>
            </a:r>
            <a:r>
              <a:rPr lang="en-US" altLang="ko-KR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이외 </a:t>
            </a:r>
            <a:r>
              <a:rPr lang="ko-KR" altLang="en-US" sz="14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핀테크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헬스케어</a:t>
            </a:r>
            <a:r>
              <a:rPr lang="en-US" altLang="ko-KR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4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이커머스</a:t>
            </a:r>
            <a:r>
              <a:rPr lang="ko-KR" altLang="en-US" sz="14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등 미래형 사업 추진</a:t>
            </a:r>
            <a:endParaRPr lang="ko-KR" altLang="en-US" sz="14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82135" y="5612547"/>
            <a:ext cx="120744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주소</a:t>
            </a:r>
            <a:endParaRPr lang="ko-KR" altLang="en-US" sz="14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982135" y="6823988"/>
            <a:ext cx="8198078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982135" y="3439045"/>
            <a:ext cx="819807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982135" y="3907133"/>
            <a:ext cx="819807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82135" y="5547237"/>
            <a:ext cx="819807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43686"/>
              </p:ext>
            </p:extLst>
          </p:nvPr>
        </p:nvGraphicFramePr>
        <p:xfrm>
          <a:off x="2477311" y="5640472"/>
          <a:ext cx="77172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2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99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강촌캠퍼스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</a:endParaRPr>
                    </a:p>
                    <a:p>
                      <a:pPr algn="dist" latinLnBrk="1"/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더존을지타워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강원도 춘천시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남산면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수동리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749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서울특별시 중구 을지로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1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가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87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982135" y="6244383"/>
            <a:ext cx="819807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78891" y="6348605"/>
            <a:ext cx="1207449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연락처</a:t>
            </a:r>
            <a:endParaRPr lang="ko-KR" altLang="en-US" sz="14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74070" y="6348605"/>
            <a:ext cx="3688098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1688-5000</a:t>
            </a:r>
            <a:endParaRPr lang="ko-KR" altLang="en-US" sz="14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71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ko-KR" altLang="en-US" dirty="0" smtClean="0"/>
              <a:t>연혁</a:t>
            </a:r>
            <a:endParaRPr lang="ko-KR" altLang="en-US" dirty="0"/>
          </a:p>
        </p:txBody>
      </p:sp>
      <p:sp>
        <p:nvSpPr>
          <p:cNvPr id="14" name="내용 개체 틀 18"/>
          <p:cNvSpPr txBox="1">
            <a:spLocks/>
          </p:cNvSpPr>
          <p:nvPr/>
        </p:nvSpPr>
        <p:spPr>
          <a:xfrm>
            <a:off x="462261" y="913150"/>
            <a:ext cx="9922064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대한민국 </a:t>
            </a:r>
            <a:r>
              <a:rPr lang="en-US" altLang="ko-KR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산업의 </a:t>
            </a: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역사를 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새롭게 써 내려가고 </a:t>
            </a: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있습니다</a:t>
            </a:r>
            <a:endParaRPr lang="en-US" altLang="ko-KR" sz="2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6841" y="1321447"/>
            <a:ext cx="9304276" cy="703348"/>
          </a:xfrm>
          <a:prstGeom prst="rect">
            <a:avLst/>
          </a:prstGeom>
          <a:solidFill>
            <a:srgbClr val="CBD3DB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9046" y="1409905"/>
            <a:ext cx="9018018" cy="52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끊임없는 변화와 멈추지 않는 도전으로 새로운 성장동력을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확보하고 한발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앞선 준비와 차별화된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역량을 바탕으로 </a:t>
            </a:r>
            <a:endParaRPr lang="en-US" altLang="ko-KR" sz="1200" b="1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고객의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성공을 함께하며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대한민국 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산업의 역사를 새롭게 써 내려가고 있습니다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17" name="내용 개체 틀 18"/>
          <p:cNvSpPr txBox="1">
            <a:spLocks/>
          </p:cNvSpPr>
          <p:nvPr/>
        </p:nvSpPr>
        <p:spPr>
          <a:xfrm>
            <a:off x="596936" y="2004256"/>
            <a:ext cx="2898761" cy="46087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"/>
              </a:lnSpc>
            </a:pPr>
            <a:endParaRPr lang="en-US" altLang="ko-KR" sz="14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2003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06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전문기업 ㈜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더존다스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설립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2004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07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교육전문기업 ㈜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E&amp;H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설립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9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2005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07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한국산업기술진흥협회 주관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IR52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장영실상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수상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9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2006</a:t>
            </a:r>
            <a:endParaRPr lang="en-US" altLang="ko-KR" sz="1400" b="0" spc="-100" dirty="0">
              <a:solidFill>
                <a:schemeClr val="accent3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02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ISS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설립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보안솔루션 개발 및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사업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진출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9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2007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02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필리핀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ODC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설립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12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산업통상자원부 주관 ‘한국서비스품질우수기업 인증’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획득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2008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03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CHINA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중국법인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'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동관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'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지사 확장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북경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청도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09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세무사 회원 합작법인 </a:t>
            </a:r>
            <a:r>
              <a:rPr lang="en-US" altLang="ko-KR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iTAXnet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공식 출범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2009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iCUBE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활용 ‘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정보관리사 시험’ 국가공인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취득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한국생산성본부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2010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09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더존비즈온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키컴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인수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2010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대한민국 지속가능경영대상 고용노동부장관상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수상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2011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01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 강촌캠퍼스 신축 이전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07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강촌캠퍼스 소재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‘D-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클라우드센터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개관 및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 개시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지식경제부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‘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공인전자문서센터’  지정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86886" y="2160972"/>
            <a:ext cx="0" cy="504000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18"/>
          <p:cNvSpPr txBox="1">
            <a:spLocks/>
          </p:cNvSpPr>
          <p:nvPr/>
        </p:nvSpPr>
        <p:spPr>
          <a:xfrm>
            <a:off x="3343229" y="2004256"/>
            <a:ext cx="3513222" cy="5301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"/>
              </a:lnSpc>
            </a:pPr>
            <a:endParaRPr lang="en-US" altLang="ko-KR" sz="7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2012</a:t>
            </a:r>
            <a:endParaRPr lang="en-US" altLang="ko-KR" sz="1400" b="0" spc="-100" dirty="0">
              <a:solidFill>
                <a:schemeClr val="accent3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 강촌캠퍼스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R&amp;D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센터 신축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SW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산업발전 유공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은탑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산업훈장 수훈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 2012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년도 국가품질상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지식경제부장관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표창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2013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12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한국인터넷진흥원 주관 ‘정보보호관리체계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(ISMS)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인증’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획득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2014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06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중소기업청 선정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,'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월드클래스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300'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 등재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12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더존비즈온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자회사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SNS(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ISS,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더존모바일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및 계열사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더존뉴턴스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합병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2015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01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제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49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회 납세자의 날 모범납세자 기획재정부장관 표창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Smart A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활용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‘AT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자격시험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국가공인 취득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한국공인회계사회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2016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03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파이낸스아시아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'Asia's Best Companies'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선정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한국 기업 中 최고 경영기업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7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위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2016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년도 국가품질상 산업통상자원부장관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표창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12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평창동계올림픽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부문 공식 서포터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선정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2017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06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 부산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영남사업본부 출범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국가생산성대상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서비스업 부문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종합대상 대통령표창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2018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02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더존비즈온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코스피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·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코스닥시장 신 통합지수 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'KRX300'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구성 종목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선정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2019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05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금융위원회 ‘혁신금융서비스 사업자’ 지정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금융규제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샌드박스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적용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05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과기정통부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플랫폼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사업자 선정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08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한국인터넷진흥원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(KISA)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주관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 보안인증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(CSAP)’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획득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333179" y="2160972"/>
            <a:ext cx="0" cy="5040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790690" y="2160972"/>
            <a:ext cx="0" cy="50400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18"/>
          <p:cNvSpPr txBox="1">
            <a:spLocks/>
          </p:cNvSpPr>
          <p:nvPr/>
        </p:nvSpPr>
        <p:spPr>
          <a:xfrm>
            <a:off x="6804820" y="2004256"/>
            <a:ext cx="3481744" cy="5032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"/>
              </a:lnSpc>
            </a:pPr>
            <a:endParaRPr lang="en-US" altLang="ko-KR" sz="14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2020</a:t>
            </a:r>
            <a:endParaRPr lang="en-US" altLang="ko-KR" sz="1400" b="0" spc="-100" dirty="0">
              <a:solidFill>
                <a:schemeClr val="accent3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02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중소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·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중견기업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유통 플랫폼 개소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09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정부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비대면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바우처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 공급기업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’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선정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‘WEHAGO V’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공공부문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수의계약 공급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서비스로 선정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2021</a:t>
            </a:r>
            <a:endParaRPr lang="en-US" altLang="ko-KR" sz="1400" b="0" spc="-100" dirty="0">
              <a:solidFill>
                <a:schemeClr val="accent3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01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과기정통부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가명정보 결합전문기관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지정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03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글로벌 사모펀드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베인캐피탈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 주주로 영입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금융위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기업정보조회업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’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본허가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획득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2022</a:t>
            </a:r>
            <a:endParaRPr lang="en-US" altLang="ko-KR" sz="1400" b="0" spc="-100" dirty="0">
              <a:solidFill>
                <a:schemeClr val="accent3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04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중소벤처기업진흥공단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팩토링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플랫폼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’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구축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운영 사업자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참여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05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과학기술정보통신부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마이데이터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종합기반 조성 사업자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’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선정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06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필리핀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조세업무 플랫폼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(EIS)’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구축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KOICA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필리핀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조세분야 전자정부 구축사업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’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07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신한은행과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중소기업 특화 금융플랫폼 사업 위한 합작법인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더존테크핀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설립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ASOCIO Digital Summit 2022 - Digital Government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부문상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Innovation Awards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과학기술정보통신부장관표창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국가생산성대상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4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차산업혁명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선도기업 대통령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표창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14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2023</a:t>
            </a:r>
            <a:endParaRPr lang="en-US" altLang="ko-KR" sz="1400" b="0" spc="-100" dirty="0">
              <a:solidFill>
                <a:schemeClr val="accent3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03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공정위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더존비즈온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-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신한은행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-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서울보증보험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기업신용조회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합작회사 설립 승인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03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국무총리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강원도 규제개선 우수사례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'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정밀의료 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플랫폼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'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현장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확인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정보통신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(ICT)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전문 미디어 전자신문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인수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아마존웹서비스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(AWS)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와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글로벌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SaaS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사업 진출 업무협약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금융위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'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기업신용등급제공업 라이선스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'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예비허가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AWS </a:t>
            </a:r>
            <a:r>
              <a:rPr lang="en-US" altLang="ko-KR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re:Invent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2023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글로벌 고성장가능기업 선정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 </a:t>
            </a:r>
            <a:r>
              <a:rPr lang="en-US" altLang="ko-KR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 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10, KMETA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글로벌 디지털 초월제품 대상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800" b="0" spc="-100" dirty="0" err="1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과기정통부장관상</a:t>
            </a:r>
            <a:r>
              <a:rPr lang="en-US" altLang="ko-KR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대한민국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정부 박람회 디지털플랫폼정부위원장표창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12 </a:t>
            </a:r>
            <a:r>
              <a:rPr lang="ko-KR" altLang="en-US" sz="800" b="0" spc="-100" dirty="0" err="1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스타트업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육성 유공 초기투자기관협회장상 </a:t>
            </a:r>
            <a:endParaRPr lang="en-US" altLang="ko-KR" sz="800" b="0" spc="-10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ts val="150"/>
              </a:lnSpc>
            </a:pPr>
            <a:r>
              <a:rPr lang="en-US" altLang="ko-KR" sz="800" b="0" spc="-100" dirty="0" smtClean="0">
                <a:solidFill>
                  <a:schemeClr val="accent3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12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청년고용 </a:t>
            </a:r>
            <a:r>
              <a:rPr lang="ko-KR" altLang="en-US" sz="800" b="0" spc="-100" dirty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활성화 유공 </a:t>
            </a:r>
            <a:r>
              <a:rPr lang="ko-KR" altLang="en-US" sz="800" b="0" spc="-100" dirty="0" smtClean="0">
                <a:solidFill>
                  <a:schemeClr val="tx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고용노동부장관상 </a:t>
            </a:r>
            <a:endParaRPr lang="en-US" altLang="ko-KR" sz="800" b="0" spc="-100" dirty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72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ko-KR" altLang="en-US" dirty="0" smtClean="0"/>
              <a:t>국내사업</a:t>
            </a:r>
            <a:endParaRPr lang="ko-KR" altLang="en-US" dirty="0"/>
          </a:p>
        </p:txBody>
      </p:sp>
      <p:sp>
        <p:nvSpPr>
          <p:cNvPr id="56" name="내용 개체 틀 18"/>
          <p:cNvSpPr txBox="1">
            <a:spLocks/>
          </p:cNvSpPr>
          <p:nvPr/>
        </p:nvSpPr>
        <p:spPr>
          <a:xfrm>
            <a:off x="462261" y="913150"/>
            <a:ext cx="9922064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비즈니스와 솔루션의 완벽한 융합을 통해 플랫폼의 유연한 확장과 </a:t>
            </a:r>
            <a:endParaRPr lang="en-US" altLang="ko-KR" sz="2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70000"/>
              </a:lnSpc>
            </a:pP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고객의 지속 가능한 성장을 돕는 </a:t>
            </a:r>
            <a:r>
              <a:rPr lang="en-US" altLang="ko-KR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SaaS Integration Platform </a:t>
            </a: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기업입니다</a:t>
            </a:r>
            <a:r>
              <a:rPr lang="en-US" altLang="ko-KR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endParaRPr lang="en-US" altLang="ko-KR" sz="2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36841" y="1747058"/>
            <a:ext cx="9304276" cy="833180"/>
          </a:xfrm>
          <a:prstGeom prst="rect">
            <a:avLst/>
          </a:prstGeom>
          <a:solidFill>
            <a:srgbClr val="CBD3DB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39046" y="1863797"/>
            <a:ext cx="7853021" cy="52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그룹웨어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정보보안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전자세금계산서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전자팩스 등 기존 사업분야는 물론 </a:t>
            </a:r>
            <a:endParaRPr lang="en-US" altLang="ko-KR" sz="12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인공지능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등 미래형 서비스 모델을 통해 디지털 전환 선도기업으로 발돋움했습니다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883674" y="3011134"/>
            <a:ext cx="2242432" cy="1801901"/>
          </a:xfrm>
          <a:prstGeom prst="rect">
            <a:avLst/>
          </a:prstGeom>
          <a:solidFill>
            <a:srgbClr val="D9D9D9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3003044" y="3758979"/>
            <a:ext cx="202361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내용 개체 틀 18"/>
          <p:cNvSpPr txBox="1">
            <a:spLocks/>
          </p:cNvSpPr>
          <p:nvPr/>
        </p:nvSpPr>
        <p:spPr>
          <a:xfrm>
            <a:off x="2958854" y="3174322"/>
            <a:ext cx="2167251" cy="442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"/>
              </a:lnSpc>
            </a:pPr>
            <a:r>
              <a:rPr lang="en-US" altLang="ko-KR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</a:p>
          <a:p>
            <a:pPr>
              <a:lnSpc>
                <a:spcPct val="30000"/>
              </a:lnSpc>
            </a:pPr>
            <a:r>
              <a:rPr lang="en-US" altLang="ko-KR" sz="800" b="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Lite ERP | Standard ERP | Extended ERP</a:t>
            </a:r>
          </a:p>
          <a:p>
            <a:pPr>
              <a:lnSpc>
                <a:spcPct val="30000"/>
              </a:lnSpc>
            </a:pPr>
            <a:r>
              <a:rPr lang="ko-KR" altLang="en-US" sz="800" b="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차세대 </a:t>
            </a:r>
            <a:r>
              <a:rPr lang="en-US" altLang="ko-KR" sz="800" b="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  <a:endParaRPr lang="en-US" altLang="ko-KR" sz="800" b="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237622" y="3011133"/>
            <a:ext cx="2242432" cy="1801901"/>
          </a:xfrm>
          <a:prstGeom prst="rect">
            <a:avLst/>
          </a:prstGeom>
          <a:solidFill>
            <a:srgbClr val="D9D9D9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5356992" y="3758979"/>
            <a:ext cx="202361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내용 개체 틀 18"/>
          <p:cNvSpPr txBox="1">
            <a:spLocks/>
          </p:cNvSpPr>
          <p:nvPr/>
        </p:nvSpPr>
        <p:spPr>
          <a:xfrm>
            <a:off x="5312803" y="3174322"/>
            <a:ext cx="2199767" cy="58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"/>
              </a:lnSpc>
            </a:pPr>
            <a:r>
              <a:rPr lang="ko-KR" altLang="en-US" sz="1200" dirty="0" err="1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endParaRPr lang="en-US" altLang="ko-KR" sz="1200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30000"/>
              </a:lnSpc>
            </a:pPr>
            <a:r>
              <a:rPr lang="en-US" altLang="ko-KR" sz="800" b="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D-Cloud 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b="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서버 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| </a:t>
            </a:r>
            <a:r>
              <a:rPr lang="ko-KR" altLang="en-US" sz="800" b="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공인전자문서센터</a:t>
            </a:r>
            <a:endParaRPr lang="en-US" altLang="ko-KR" sz="800" b="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591570" y="3011132"/>
            <a:ext cx="2242432" cy="1801901"/>
          </a:xfrm>
          <a:prstGeom prst="rect">
            <a:avLst/>
          </a:prstGeom>
          <a:solidFill>
            <a:srgbClr val="D9D9D9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7721032" y="3758979"/>
            <a:ext cx="202361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2875964" y="5076460"/>
            <a:ext cx="2242432" cy="1801901"/>
          </a:xfrm>
          <a:prstGeom prst="rect">
            <a:avLst/>
          </a:prstGeom>
          <a:solidFill>
            <a:srgbClr val="D9D9D9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2995334" y="5824308"/>
            <a:ext cx="202361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내용 개체 틀 18"/>
          <p:cNvSpPr txBox="1">
            <a:spLocks/>
          </p:cNvSpPr>
          <p:nvPr/>
        </p:nvSpPr>
        <p:spPr>
          <a:xfrm>
            <a:off x="7659631" y="3182293"/>
            <a:ext cx="2055875" cy="58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그룹웨어</a:t>
            </a:r>
            <a:endParaRPr lang="en-US" altLang="ko-KR" sz="1200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30000"/>
              </a:lnSpc>
            </a:pP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기업용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비영리법인 및 공공기관용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</a:p>
          <a:p>
            <a:pPr>
              <a:lnSpc>
                <a:spcPct val="30000"/>
              </a:lnSpc>
            </a:pPr>
            <a:r>
              <a:rPr lang="ko-KR" altLang="en-US" sz="800" b="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서비스형</a:t>
            </a:r>
            <a:endParaRPr lang="en-US" altLang="ko-KR" sz="800" b="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244737" y="5066082"/>
            <a:ext cx="2242432" cy="1801901"/>
          </a:xfrm>
          <a:prstGeom prst="rect">
            <a:avLst/>
          </a:prstGeom>
          <a:solidFill>
            <a:srgbClr val="D9D9D9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5364107" y="6037430"/>
            <a:ext cx="202361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내용 개체 틀 18"/>
          <p:cNvSpPr txBox="1">
            <a:spLocks/>
          </p:cNvSpPr>
          <p:nvPr/>
        </p:nvSpPr>
        <p:spPr>
          <a:xfrm>
            <a:off x="2958855" y="5247434"/>
            <a:ext cx="2067804" cy="58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정보보안</a:t>
            </a:r>
            <a:endParaRPr lang="en-US" altLang="ko-KR" sz="1200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30000"/>
              </a:lnSpc>
            </a:pPr>
            <a:r>
              <a:rPr lang="ko-KR" altLang="en-US" sz="800" b="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디지털포렌식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endParaRPr lang="en-US" altLang="ko-KR" sz="800" b="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30000"/>
              </a:lnSpc>
            </a:pPr>
            <a:r>
              <a:rPr lang="ko-KR" altLang="en-US" sz="800" b="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정보보안솔루션 </a:t>
            </a: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개발 및 </a:t>
            </a:r>
            <a:r>
              <a:rPr lang="ko-KR" altLang="en-US" sz="800" b="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보안컨설팅</a:t>
            </a:r>
            <a:endParaRPr lang="en-US" altLang="ko-KR" sz="800" b="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598685" y="5058110"/>
            <a:ext cx="2242432" cy="1801901"/>
          </a:xfrm>
          <a:prstGeom prst="rect">
            <a:avLst/>
          </a:prstGeom>
          <a:solidFill>
            <a:srgbClr val="D9D9D9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7718055" y="5805415"/>
            <a:ext cx="202361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내용 개체 틀 18"/>
          <p:cNvSpPr txBox="1">
            <a:spLocks/>
          </p:cNvSpPr>
          <p:nvPr/>
        </p:nvSpPr>
        <p:spPr>
          <a:xfrm>
            <a:off x="5210565" y="5229318"/>
            <a:ext cx="2232340" cy="58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전자세금계산서</a:t>
            </a:r>
            <a:endParaRPr lang="en-US" altLang="ko-KR" sz="1200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30000"/>
              </a:lnSpc>
            </a:pPr>
            <a:r>
              <a:rPr lang="en-US" altLang="ko-KR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전자금융 서비스</a:t>
            </a:r>
            <a:endParaRPr lang="en-US" altLang="ko-KR" sz="1200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30000"/>
              </a:lnSpc>
            </a:pP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전자세금계산서 서비스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온라인수금 서비스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</a:t>
            </a:r>
          </a:p>
          <a:p>
            <a:pPr>
              <a:lnSpc>
                <a:spcPct val="30000"/>
              </a:lnSpc>
            </a:pPr>
            <a:r>
              <a:rPr lang="ko-KR" altLang="en-US" sz="800" b="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모바일고지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수납 서비스 </a:t>
            </a:r>
            <a:endParaRPr lang="en-US" altLang="ko-KR" sz="800" b="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8" name="내용 개체 틀 18"/>
          <p:cNvSpPr txBox="1">
            <a:spLocks/>
          </p:cNvSpPr>
          <p:nvPr/>
        </p:nvSpPr>
        <p:spPr>
          <a:xfrm>
            <a:off x="7673276" y="5229270"/>
            <a:ext cx="1817731" cy="58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전자팩스</a:t>
            </a:r>
            <a:endParaRPr lang="en-US" altLang="ko-KR" sz="1200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30000"/>
              </a:lnSpc>
            </a:pPr>
            <a:r>
              <a:rPr lang="ko-KR" altLang="en-US" sz="800" b="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구축형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800" b="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800" b="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서비스형</a:t>
            </a:r>
            <a:r>
              <a:rPr lang="en-US" altLang="ko-KR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</a:p>
          <a:p>
            <a:pPr>
              <a:lnSpc>
                <a:spcPct val="30000"/>
              </a:lnSpc>
            </a:pPr>
            <a:r>
              <a:rPr lang="ko-KR" altLang="en-US" sz="800" b="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복합기</a:t>
            </a:r>
            <a:r>
              <a:rPr lang="ko-KR" altLang="en-US" sz="800" b="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융합 서비스</a:t>
            </a:r>
            <a:endParaRPr lang="en-US" altLang="ko-KR" sz="800" b="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939432" y="3926503"/>
            <a:ext cx="210686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더존만의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풍부한 ERP 구축 경험을 토대로 기업의 업종과 규모, 특성에 최적화된 업무 환경을 구현하며 유연한 확장과 연동 기능을 통해 다양한 ERP 라인업을 제공합니다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5204507" y="3926503"/>
            <a:ext cx="231159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언제 어디서나 어떠한 기기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스마트폰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태블릿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PC)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로도 업무를 처리할 수 있도록 스마트워크 환경 구축을 지원하고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전문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보안관제 시스템을 통해 기업의 정보자산을 안전하게 보관하는 기업 전용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서비스를 제공합니다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895430" y="5991294"/>
            <a:ext cx="223067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D-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클라우드센터에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위치한 최첨단 융합보안관제센터를 통해 기업의 정보자산보호와 정보유출방지를 위한 통합정보보안 서비스와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디지털포렌식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기술 기반의 통합정보보호 플랫폼 구축을 제공합니다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590328" y="3923805"/>
            <a:ext cx="2230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그룹웨어는 ERP 및 다양한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레거시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시스템과의 연동이 가능하며, 언제 어디서나 막힘 없는 소통을 위한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모바일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업무 환경을 제공합니다.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5257791" y="6205145"/>
            <a:ext cx="22424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프로그램은 물론 기업의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레거시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시스템과도 완벽하게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연동이 가능한 전자세금계산서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서비스를 제공합니다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598095" y="5973130"/>
            <a:ext cx="2236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국내외 특허 획득으로 검증된 기술력과 풍부한 구축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운영 경험을 바탕으로 고객의 업무환경에 최적화된 전자팩스 솔루션을 제공합니다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61922" y="3011132"/>
            <a:ext cx="2162621" cy="3867229"/>
          </a:xfrm>
          <a:prstGeom prst="rect">
            <a:avLst/>
          </a:prstGeom>
          <a:solidFill>
            <a:srgbClr val="D9D9D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22426" y="5689885"/>
            <a:ext cx="2027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WEHAGO(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위하고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는 회사 경영에 필수적인 경영관리부터 원활한 협업을 위한 서비스와 부가서비스까지 한 곳에서 사용할 수 있는 비즈니스 플랫폼입니다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세무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(WEHAGO T),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공공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(WEHAGO V),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개인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(WEHAGO ONE),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직장인용 </a:t>
            </a:r>
            <a:r>
              <a:rPr lang="ko-KR" altLang="en-US" sz="9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앱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(NAHAGO)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등 다양한 전문 분야별 플랫폼도 제공합니다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en-US" altLang="ko-KR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9" name="내용 개체 틀 18"/>
          <p:cNvSpPr txBox="1">
            <a:spLocks/>
          </p:cNvSpPr>
          <p:nvPr/>
        </p:nvSpPr>
        <p:spPr>
          <a:xfrm>
            <a:off x="594438" y="5343428"/>
            <a:ext cx="2055875" cy="58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비즈니스 플랫폼</a:t>
            </a:r>
            <a:endParaRPr lang="en-US" altLang="ko-KR" sz="1200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30000"/>
              </a:lnSpc>
            </a:pPr>
            <a:r>
              <a:rPr lang="en-US" altLang="ko-KR" sz="800" b="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WEHAGO</a:t>
            </a:r>
            <a:endParaRPr lang="en-US" altLang="ko-KR" sz="800" b="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704877" y="5129363"/>
            <a:ext cx="18396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61922" y="3011131"/>
            <a:ext cx="2162621" cy="3396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플랫폼 비즈니스</a:t>
            </a:r>
            <a:endParaRPr lang="ko-KR" altLang="en-US" sz="14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23995" y="3862654"/>
            <a:ext cx="202788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Amaranth 10(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아마란스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텐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은 기업 업무에 필수적인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ERP,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그룹웨어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문서관리 기능의 화학적 결합으로 탄생한 디지털 전환 솔루션입니다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  <a:r>
              <a:rPr lang="ko-KR" altLang="en-US" sz="900" dirty="0" err="1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인공지능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(AI),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빅데이터 등 핵심 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역량을 집대성한 완전히 새로운 개념의 비즈니스 플랫폼입니다</a:t>
            </a:r>
            <a:r>
              <a:rPr lang="en-US" altLang="ko-KR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 </a:t>
            </a:r>
          </a:p>
        </p:txBody>
      </p:sp>
      <p:sp>
        <p:nvSpPr>
          <p:cNvPr id="40" name="내용 개체 틀 18"/>
          <p:cNvSpPr txBox="1">
            <a:spLocks/>
          </p:cNvSpPr>
          <p:nvPr/>
        </p:nvSpPr>
        <p:spPr>
          <a:xfrm>
            <a:off x="596007" y="3516197"/>
            <a:ext cx="2055875" cy="580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"/>
              </a:lnSpc>
            </a:pPr>
            <a:r>
              <a:rPr lang="ko-KR" altLang="en-US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디지털 전환</a:t>
            </a:r>
            <a:r>
              <a:rPr lang="en-US" altLang="ko-KR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(DX)</a:t>
            </a:r>
            <a:r>
              <a:rPr lang="ko-KR" altLang="en-US" sz="1200" dirty="0" smtClean="0">
                <a:solidFill>
                  <a:srgbClr val="00206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솔루션</a:t>
            </a:r>
            <a:endParaRPr lang="en-US" altLang="ko-KR" sz="1200" dirty="0" smtClean="0">
              <a:solidFill>
                <a:srgbClr val="00206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30000"/>
              </a:lnSpc>
            </a:pPr>
            <a:r>
              <a:rPr lang="en-US" altLang="ko-KR" sz="800" b="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Amaranth 10</a:t>
            </a:r>
            <a:endParaRPr lang="en-US" altLang="ko-KR" sz="800" b="0" dirty="0" smtClean="0">
              <a:solidFill>
                <a:schemeClr val="tx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48" y="2503084"/>
            <a:ext cx="5119988" cy="4423878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390507" y="216084"/>
            <a:ext cx="8403869" cy="324595"/>
          </a:xfrm>
        </p:spPr>
        <p:txBody>
          <a:bodyPr/>
          <a:lstStyle/>
          <a:p>
            <a:r>
              <a:rPr lang="ko-KR" altLang="en-US" dirty="0" smtClean="0"/>
              <a:t>해외사업</a:t>
            </a:r>
            <a:endParaRPr lang="ko-KR" altLang="en-US" dirty="0"/>
          </a:p>
        </p:txBody>
      </p:sp>
      <p:sp>
        <p:nvSpPr>
          <p:cNvPr id="19" name="내용 개체 틀 18"/>
          <p:cNvSpPr txBox="1">
            <a:spLocks/>
          </p:cNvSpPr>
          <p:nvPr/>
        </p:nvSpPr>
        <p:spPr>
          <a:xfrm>
            <a:off x="462261" y="913150"/>
            <a:ext cx="9922064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대한민국을 넘어 세계적 수준의 전문성을 갖춘</a:t>
            </a:r>
          </a:p>
          <a:p>
            <a:pPr>
              <a:lnSpc>
                <a:spcPct val="70000"/>
              </a:lnSpc>
            </a:pP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글로벌 </a:t>
            </a:r>
            <a:r>
              <a:rPr lang="en-US" altLang="ko-KR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기업으로 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성장하고 있습니다</a:t>
            </a:r>
            <a:endParaRPr lang="en-US" altLang="ko-KR" sz="2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6841" y="1747058"/>
            <a:ext cx="9304276" cy="845330"/>
          </a:xfrm>
          <a:prstGeom prst="rect">
            <a:avLst/>
          </a:prstGeom>
          <a:solidFill>
            <a:srgbClr val="CBD3DB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9046" y="1863797"/>
            <a:ext cx="785302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앞선 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기술 역량과 최고의 인재들을 바탕으로 대한민국을 넘어 </a:t>
            </a:r>
          </a:p>
          <a:p>
            <a:pPr>
              <a:lnSpc>
                <a:spcPct val="120000"/>
              </a:lnSpc>
            </a:pP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세계 시장에서 활약하는 글로벌 기업으로 성장해나갈 것입니다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39045" y="2857700"/>
            <a:ext cx="447439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지난 </a:t>
            </a:r>
            <a:r>
              <a:rPr lang="en-US" altLang="ko-KR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2001</a:t>
            </a: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 </a:t>
            </a:r>
            <a:r>
              <a:rPr lang="ko-KR" altLang="en-US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중국</a:t>
            </a:r>
            <a:r>
              <a:rPr lang="en-US" altLang="ko-KR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en-US" altLang="ko-KR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2007</a:t>
            </a: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 필리핀에 </a:t>
            </a:r>
            <a:r>
              <a:rPr lang="ko-KR" altLang="en-US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현지 </a:t>
            </a: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법인을 설립하고</a:t>
            </a:r>
            <a:r>
              <a:rPr lang="en-US" altLang="ko-KR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endParaRPr lang="en-US" altLang="ko-KR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해외 </a:t>
            </a: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시장의 요구에 맞춘 </a:t>
            </a:r>
            <a:r>
              <a:rPr lang="ko-KR" altLang="en-US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현지화</a:t>
            </a:r>
            <a:r>
              <a:rPr lang="en-US" altLang="ko-KR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고도화된 솔루션을 기술 개발해 </a:t>
            </a:r>
            <a:endParaRPr lang="en-US" altLang="ko-KR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제공해오고 </a:t>
            </a: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있습니다</a:t>
            </a:r>
            <a:r>
              <a:rPr lang="en-US" altLang="ko-KR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향후 제품과 서비스의 글로벌 표준화를 통해 </a:t>
            </a:r>
            <a:endParaRPr lang="en-US" altLang="ko-KR" sz="12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해외 </a:t>
            </a: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시장을 더욱 확대하고 </a:t>
            </a:r>
          </a:p>
          <a:p>
            <a:pPr>
              <a:lnSpc>
                <a:spcPct val="120000"/>
              </a:lnSpc>
            </a:pP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대한민국을 대표하는 글로벌 </a:t>
            </a:r>
            <a:r>
              <a:rPr lang="en-US" altLang="ko-KR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 </a:t>
            </a:r>
            <a:r>
              <a:rPr lang="ko-KR" altLang="en-US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기업으로 도약할 것입니다</a:t>
            </a:r>
            <a:r>
              <a:rPr lang="en-US" altLang="ko-KR" sz="12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846333" y="2714337"/>
            <a:ext cx="285350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1881" y="5327152"/>
            <a:ext cx="978873" cy="471316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중국 현지법인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CHINA</a:t>
            </a: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(2001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8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월 설립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58041" y="5327151"/>
            <a:ext cx="1040012" cy="366062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필리핀 현지법인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PHILIPPINES</a:t>
            </a: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(2007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6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월 설립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04756" y="6272298"/>
            <a:ext cx="1187451" cy="50257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브루나이 정부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디지털포렌식센터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구축 컨설팅 사업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수주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(2015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/3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억 원 규모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5301" y="6272298"/>
            <a:ext cx="1187451" cy="57531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오만 정부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디지털포렌식센터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구축사업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수주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(2014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/110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억 원 규모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94377" y="4727864"/>
            <a:ext cx="1440000" cy="1091046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82198" y="4727864"/>
            <a:ext cx="1440000" cy="1091046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4377" y="5891644"/>
            <a:ext cx="1440000" cy="1049483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82786" y="5891644"/>
            <a:ext cx="1440000" cy="1049483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60804" y="5891644"/>
            <a:ext cx="1440000" cy="1049483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45073" y="6272298"/>
            <a:ext cx="1187451" cy="57531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탄자니아 정부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디지털포렌식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솔루션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공급 및 교육 사업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‘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수주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(2017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/11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억 원 규모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3" y="5125989"/>
            <a:ext cx="1090798" cy="108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01" y="5117628"/>
            <a:ext cx="1355998" cy="108000"/>
          </a:xfrm>
          <a:prstGeom prst="rect">
            <a:avLst/>
          </a:prstGeom>
        </p:spPr>
      </p:pic>
      <p:pic>
        <p:nvPicPr>
          <p:cNvPr id="1026" name="Picture 2" descr="fla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02" y="4793325"/>
            <a:ext cx="336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28" y="4786560"/>
            <a:ext cx="336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a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02" y="5958294"/>
            <a:ext cx="336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a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16" y="5958294"/>
            <a:ext cx="336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a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04" y="5958294"/>
            <a:ext cx="336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4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3621482" y="5466860"/>
            <a:ext cx="1553162" cy="1191066"/>
          </a:xfrm>
          <a:prstGeom prst="rect">
            <a:avLst/>
          </a:prstGeom>
          <a:solidFill>
            <a:srgbClr val="83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47392" y="5454897"/>
            <a:ext cx="1558469" cy="1191066"/>
          </a:xfrm>
          <a:prstGeom prst="rect">
            <a:avLst/>
          </a:prstGeom>
          <a:solidFill>
            <a:srgbClr val="83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07381" y="2851841"/>
            <a:ext cx="2833735" cy="3818048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694" y="3140719"/>
            <a:ext cx="2600325" cy="33623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고객현황</a:t>
            </a:r>
            <a:endParaRPr lang="ko-KR" altLang="en-US" dirty="0"/>
          </a:p>
        </p:txBody>
      </p:sp>
      <p:sp>
        <p:nvSpPr>
          <p:cNvPr id="3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글로벌 </a:t>
            </a: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기업과의 경쟁에서 당당히 앞서가는</a:t>
            </a:r>
            <a:endParaRPr lang="en-US" altLang="ko-KR" sz="2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70000"/>
              </a:lnSpc>
            </a:pP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대한민국 </a:t>
            </a:r>
            <a:r>
              <a:rPr lang="ko-KR" altLang="en-US" sz="20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대표 </a:t>
            </a:r>
            <a:r>
              <a:rPr lang="en-US" altLang="ko-KR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ICT</a:t>
            </a: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기업입니다</a:t>
            </a:r>
            <a:endParaRPr lang="en-US" altLang="ko-KR" sz="2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6841" y="1747058"/>
            <a:ext cx="9304276" cy="833180"/>
          </a:xfrm>
          <a:prstGeom prst="rect">
            <a:avLst/>
          </a:prstGeom>
          <a:solidFill>
            <a:srgbClr val="CBD3DB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95572" y="2851841"/>
            <a:ext cx="2377795" cy="1493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31531" y="2851841"/>
            <a:ext cx="2377795" cy="1493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95572" y="4401457"/>
            <a:ext cx="2377795" cy="10215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31531" y="4401457"/>
            <a:ext cx="2377795" cy="10215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5572" y="5478823"/>
            <a:ext cx="1553162" cy="1191066"/>
          </a:xfrm>
          <a:prstGeom prst="rect">
            <a:avLst/>
          </a:prstGeom>
          <a:solidFill>
            <a:srgbClr val="839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0" y="2851841"/>
            <a:ext cx="1370071" cy="381804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7801" y="3859379"/>
            <a:ext cx="1251167" cy="195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1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2022.12.31 </a:t>
            </a:r>
            <a:r>
              <a:rPr lang="ko-KR" altLang="en-US" sz="11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현재</a:t>
            </a:r>
            <a:endParaRPr lang="en-US" altLang="ko-KR" sz="1100" b="1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누적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고객수</a:t>
            </a:r>
            <a:endParaRPr lang="en-US" altLang="ko-KR" sz="1400" b="1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기준</a:t>
            </a:r>
            <a:endParaRPr lang="en-US" altLang="ko-KR" sz="1400" b="1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시장점유율</a:t>
            </a:r>
            <a:endParaRPr lang="en-US" altLang="ko-KR" sz="1400" b="1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48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</a:t>
            </a:r>
            <a:r>
              <a:rPr lang="ko-KR" altLang="en-US" sz="14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위</a:t>
            </a:r>
            <a:endParaRPr lang="ko-KR" altLang="en-US" sz="1400" b="1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9097" y="2994869"/>
            <a:ext cx="1973337" cy="40395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중소기업용</a:t>
            </a:r>
            <a:r>
              <a:rPr lang="en-US" altLang="ko-KR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ERP</a:t>
            </a:r>
          </a:p>
          <a:p>
            <a:pPr>
              <a:lnSpc>
                <a:spcPct val="9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Lite ERP</a:t>
            </a:r>
            <a:endParaRPr lang="ko-KR" altLang="en-US" sz="7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05963" y="2994869"/>
            <a:ext cx="2433839" cy="4108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중견</a:t>
            </a:r>
            <a:r>
              <a:rPr lang="en-US" altLang="ko-KR" sz="1200" dirty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대기업용 </a:t>
            </a:r>
            <a:r>
              <a:rPr lang="en-US" altLang="ko-KR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</a:t>
            </a:r>
          </a:p>
          <a:p>
            <a:pPr>
              <a:lnSpc>
                <a:spcPct val="9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Standard ERP / Extended ERP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59097" y="4499696"/>
            <a:ext cx="1973337" cy="2631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그룹웨어</a:t>
            </a:r>
            <a:endParaRPr lang="ko-KR" altLang="en-US" sz="10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05963" y="4499696"/>
            <a:ext cx="2152589" cy="2631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정보보안 솔루션</a:t>
            </a:r>
            <a:r>
              <a:rPr lang="en-US" altLang="ko-KR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&amp;</a:t>
            </a:r>
            <a:r>
              <a:rPr lang="ko-KR" altLang="en-US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서비스</a:t>
            </a:r>
            <a:endParaRPr lang="en-US" altLang="ko-KR" sz="1200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59097" y="5668182"/>
            <a:ext cx="1252532" cy="2631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2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클라우드서비스</a:t>
            </a:r>
            <a:endParaRPr lang="ko-KR" altLang="en-US" sz="10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95295" y="5668182"/>
            <a:ext cx="1249550" cy="2631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전자팩스</a:t>
            </a:r>
            <a:endParaRPr lang="ko-KR" altLang="en-US" sz="10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29191" y="2900383"/>
            <a:ext cx="1675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국세청 법인세 전자신고 현황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91535" y="5100673"/>
            <a:ext cx="18036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S/W 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개발업체 전자신고 점유 비</a:t>
            </a:r>
            <a:r>
              <a:rPr lang="ko-KR" altLang="en-US" sz="900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82021" y="5389817"/>
            <a:ext cx="862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S/W </a:t>
            </a:r>
            <a:r>
              <a:rPr lang="ko-KR" altLang="en-US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개발업체</a:t>
            </a:r>
            <a:endParaRPr lang="ko-KR" altLang="en-US" sz="9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58329" y="5393206"/>
            <a:ext cx="9573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전자신고 </a:t>
            </a:r>
            <a:r>
              <a:rPr lang="ko-KR" altLang="en-US" sz="9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법인수</a:t>
            </a:r>
            <a:endParaRPr lang="ko-KR" altLang="en-US" sz="9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15618" y="5396595"/>
            <a:ext cx="4972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점유비</a:t>
            </a:r>
            <a:endParaRPr lang="ko-KR" altLang="en-US" sz="9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30033" y="5699145"/>
            <a:ext cx="393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74238" y="5941553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기타 </a:t>
            </a:r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5</a:t>
            </a:r>
            <a:r>
              <a:rPr lang="ko-KR" altLang="en-US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개사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32776" y="6245876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합계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55633" y="5702463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343,415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24562" y="5944871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42,445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55633" y="6249194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385,860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52805" y="5705778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rgbClr val="00AAF0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89%</a:t>
            </a:r>
            <a:endParaRPr lang="ko-KR" altLang="en-US" sz="900" dirty="0">
              <a:solidFill>
                <a:srgbClr val="00AAF0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54814" y="5944868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11%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11952" y="6249669"/>
            <a:ext cx="4956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100%</a:t>
            </a:r>
            <a:endParaRPr lang="ko-KR" altLang="en-US" sz="9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059097" y="3552518"/>
            <a:ext cx="2140511" cy="5632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누적</a:t>
            </a:r>
            <a:r>
              <a:rPr lang="ko-KR" altLang="en-US" sz="14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110,000</a:t>
            </a:r>
            <a:r>
              <a:rPr lang="en-US" altLang="ko-KR" sz="20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+</a:t>
            </a:r>
            <a:r>
              <a:rPr lang="en-US" altLang="ko-KR" sz="11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고객사</a:t>
            </a:r>
            <a:endParaRPr lang="ko-KR" altLang="en-US" sz="7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505963" y="3552518"/>
            <a:ext cx="1993207" cy="6601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누적</a:t>
            </a:r>
            <a:endParaRPr lang="en-US" altLang="ko-KR" sz="1100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20,000</a:t>
            </a:r>
            <a:r>
              <a:rPr lang="en-US" altLang="ko-KR" sz="20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+</a:t>
            </a:r>
            <a:r>
              <a:rPr lang="en-US" altLang="ko-KR" sz="20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고객사</a:t>
            </a:r>
            <a:endParaRPr lang="ko-KR" altLang="en-US" sz="7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90000"/>
              </a:lnSpc>
            </a:pPr>
            <a:endParaRPr lang="ko-KR" altLang="en-US" sz="9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059097" y="4754575"/>
            <a:ext cx="2330842" cy="5632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누적</a:t>
            </a:r>
            <a:r>
              <a:rPr lang="ko-KR" altLang="en-US" sz="14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4,000</a:t>
            </a:r>
            <a:r>
              <a:rPr lang="en-US" altLang="ko-KR" sz="20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+</a:t>
            </a:r>
            <a:r>
              <a:rPr lang="ko-KR" altLang="en-US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고객사</a:t>
            </a:r>
            <a:r>
              <a:rPr lang="en-US" altLang="ko-KR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(50</a:t>
            </a:r>
            <a:r>
              <a:rPr lang="ko-KR" altLang="en-US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만 유저</a:t>
            </a:r>
            <a:r>
              <a:rPr lang="en-US" altLang="ko-KR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)</a:t>
            </a:r>
            <a:endParaRPr lang="ko-KR" altLang="en-US" sz="9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05963" y="4754575"/>
            <a:ext cx="2291392" cy="5632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누적</a:t>
            </a:r>
            <a:r>
              <a:rPr lang="ko-KR" altLang="en-US" sz="14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20,000</a:t>
            </a:r>
            <a:r>
              <a:rPr lang="en-US" altLang="ko-KR" sz="20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+</a:t>
            </a:r>
            <a:r>
              <a:rPr lang="en-US" altLang="ko-KR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고객사</a:t>
            </a:r>
            <a:endParaRPr lang="ko-KR" altLang="en-US" sz="9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59097" y="6034727"/>
            <a:ext cx="1595083" cy="4939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누적</a:t>
            </a:r>
            <a:endParaRPr lang="en-US" altLang="ko-KR" sz="1100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31,000</a:t>
            </a:r>
            <a:r>
              <a:rPr lang="en-US" altLang="ko-KR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+</a:t>
            </a:r>
            <a:r>
              <a:rPr lang="en-US" altLang="ko-KR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고객사</a:t>
            </a:r>
            <a:endParaRPr lang="ko-KR" altLang="en-US" sz="9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95295" y="6034727"/>
            <a:ext cx="1609640" cy="4939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누적 </a:t>
            </a:r>
            <a:endParaRPr lang="en-US" altLang="ko-KR" sz="1100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21,000</a:t>
            </a:r>
            <a:r>
              <a:rPr lang="en-US" altLang="ko-KR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+</a:t>
            </a:r>
            <a:r>
              <a:rPr lang="en-US" altLang="ko-KR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고객사</a:t>
            </a:r>
            <a:endParaRPr lang="ko-KR" altLang="en-US" sz="9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642236" y="5668182"/>
            <a:ext cx="1252532" cy="26314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전자세금계산서</a:t>
            </a:r>
            <a:endParaRPr lang="ko-KR" altLang="en-US" sz="10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642236" y="6034727"/>
            <a:ext cx="1747854" cy="49398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누적</a:t>
            </a:r>
            <a:endParaRPr lang="en-US" altLang="ko-KR" sz="1100" dirty="0" smtClean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606,000</a:t>
            </a:r>
            <a:r>
              <a:rPr lang="en-US" altLang="ko-KR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+</a:t>
            </a:r>
            <a:r>
              <a:rPr lang="en-US" altLang="ko-KR" sz="900" dirty="0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900" dirty="0" err="1" smtClean="0">
                <a:solidFill>
                  <a:schemeClr val="bg1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고객사</a:t>
            </a:r>
            <a:endParaRPr lang="ko-KR" altLang="en-US" sz="900" dirty="0">
              <a:solidFill>
                <a:schemeClr val="bg1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9046" y="1863797"/>
            <a:ext cx="910207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ERP,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그룹웨어</a:t>
            </a:r>
            <a:r>
              <a:rPr lang="en-US" altLang="ko-KR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정보보안</a:t>
            </a:r>
            <a:r>
              <a:rPr lang="en-US" altLang="ko-KR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전자세금계산서</a:t>
            </a:r>
            <a:r>
              <a:rPr lang="en-US" altLang="ko-KR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전자팩스</a:t>
            </a:r>
            <a:r>
              <a:rPr lang="en-US" altLang="ko-KR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, </a:t>
            </a:r>
            <a:r>
              <a:rPr lang="ko-KR" altLang="en-US" sz="1200" b="1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클라우드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사업 등</a:t>
            </a:r>
            <a:endParaRPr lang="en-US" altLang="ko-KR" sz="1200" b="1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로열티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높은 고객 기반을 바탕으로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국내 시장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점유율 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위 기업으로 성장했습니다</a:t>
            </a:r>
            <a:r>
              <a:rPr lang="en-US" altLang="ko-KR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.</a:t>
            </a:r>
            <a:endParaRPr lang="ko-KR" altLang="en-US" sz="12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84264" y="6499986"/>
            <a:ext cx="20537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[</a:t>
            </a:r>
            <a:r>
              <a:rPr lang="ko-KR" altLang="en-US" sz="7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출처 </a:t>
            </a:r>
            <a:r>
              <a:rPr lang="en-US" altLang="ko-KR" sz="7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: 2014</a:t>
            </a:r>
            <a:r>
              <a:rPr lang="ko-KR" altLang="en-US" sz="7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 귀속 법인세 전자신고현황</a:t>
            </a:r>
            <a:r>
              <a:rPr lang="en-US" altLang="ko-KR" sz="7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/</a:t>
            </a:r>
            <a:r>
              <a:rPr lang="ko-KR" altLang="en-US" sz="7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국세청</a:t>
            </a:r>
            <a:r>
              <a:rPr lang="en-US" altLang="ko-KR" sz="7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]</a:t>
            </a:r>
            <a:endParaRPr lang="ko-KR" altLang="en-US" sz="7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051" y="3208061"/>
            <a:ext cx="1821751" cy="18649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014160" y="407967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89 </a:t>
            </a:r>
            <a:r>
              <a:rPr lang="en-US" altLang="ko-KR" sz="1100" b="1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%</a:t>
            </a:r>
            <a:endParaRPr lang="ko-KR" altLang="en-US" sz="1100" b="1" dirty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087097" y="3836780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</a:t>
            </a:r>
            <a:endParaRPr lang="ko-KR" altLang="en-US" sz="1000" b="1" dirty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12319" y="315787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기타 </a:t>
            </a:r>
            <a:r>
              <a:rPr lang="en-US" altLang="ko-KR" sz="800" b="1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5</a:t>
            </a:r>
            <a:r>
              <a:rPr lang="ko-KR" altLang="en-US" sz="800" b="1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개사</a:t>
            </a:r>
            <a:endParaRPr lang="ko-KR" altLang="en-US" sz="400" b="1" dirty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11558" y="3314591"/>
            <a:ext cx="466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11</a:t>
            </a:r>
            <a:r>
              <a:rPr lang="en-US" altLang="ko-KR" sz="800" b="1" dirty="0" smtClean="0">
                <a:solidFill>
                  <a:srgbClr val="00417D"/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%</a:t>
            </a:r>
            <a:endParaRPr lang="ko-KR" altLang="en-US" sz="400" b="1" dirty="0">
              <a:solidFill>
                <a:srgbClr val="00417D"/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경영현황</a:t>
            </a:r>
            <a:endParaRPr lang="ko-KR" altLang="en-US" dirty="0"/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262567"/>
              </p:ext>
            </p:extLst>
          </p:nvPr>
        </p:nvGraphicFramePr>
        <p:xfrm>
          <a:off x="575752" y="5800283"/>
          <a:ext cx="9304279" cy="1228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50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075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075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0752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0752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0752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692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항목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  <a:cs typeface="+mn-cs"/>
                      </a:endParaRPr>
                    </a:p>
                  </a:txBody>
                  <a:tcPr marB="72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B="7200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2017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년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  <a:cs typeface="+mn-cs"/>
                      </a:endParaRPr>
                    </a:p>
                  </a:txBody>
                  <a:tcPr marB="7200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5B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2018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년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  <a:cs typeface="+mn-cs"/>
                      </a:endParaRPr>
                    </a:p>
                  </a:txBody>
                  <a:tcPr marB="72000" anchor="ctr">
                    <a:solidFill>
                      <a:srgbClr val="237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2019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년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  <a:cs typeface="+mn-cs"/>
                      </a:endParaRPr>
                    </a:p>
                  </a:txBody>
                  <a:tcPr marB="72000" anchor="ctr">
                    <a:solidFill>
                      <a:srgbClr val="0FAD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2020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년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  <a:cs typeface="+mn-cs"/>
                      </a:endParaRPr>
                    </a:p>
                  </a:txBody>
                  <a:tcPr marB="72000" anchor="ctr">
                    <a:solidFill>
                      <a:srgbClr val="89C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2021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년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  <a:cs typeface="+mn-cs"/>
                      </a:endParaRPr>
                    </a:p>
                  </a:txBody>
                  <a:tcPr marB="72000" anchor="ctr">
                    <a:solidFill>
                      <a:srgbClr val="8CD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2022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  <a:cs typeface="+mn-cs"/>
                        </a:rPr>
                        <a:t>년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  <a:cs typeface="+mn-cs"/>
                      </a:endParaRPr>
                    </a:p>
                  </a:txBody>
                  <a:tcPr marB="72000" anchor="ctr">
                    <a:solidFill>
                      <a:srgbClr val="BC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49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실적</a:t>
                      </a:r>
                      <a:endParaRPr lang="en-US" altLang="ko-KR" sz="10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[더존] 본문체 10" panose="020B0303000000000000" pitchFamily="50" charset="-127"/>
                        <a:ea typeface="[더존] 본문체 10" panose="020B0303000000000000" pitchFamily="50" charset="-127"/>
                      </a:endParaRPr>
                    </a:p>
                  </a:txBody>
                  <a:tcPr marL="0" marR="0" marT="0" marB="0" anchor="ctr" horzOverflow="overflow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매출액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억 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)</a:t>
                      </a:r>
                    </a:p>
                  </a:txBody>
                  <a:tcPr marL="108000" marR="0" marT="0" marB="0" horzOverflow="overflow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2,044</a:t>
                      </a:r>
                    </a:p>
                  </a:txBody>
                  <a:tcPr marL="0" marR="180000" marT="0" marB="0" horzOverflow="overflow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2,269</a:t>
                      </a:r>
                    </a:p>
                  </a:txBody>
                  <a:tcPr marL="0" marR="180000" marT="0" marB="0" horzOverflow="overflow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2,627</a:t>
                      </a:r>
                    </a:p>
                  </a:txBody>
                  <a:tcPr marL="0" marR="180000" marT="0" marB="0" horzOverflow="overflow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3,065</a:t>
                      </a:r>
                    </a:p>
                  </a:txBody>
                  <a:tcPr marL="0" marR="180000" marT="0" marB="0" horzOverflow="overflow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3,187</a:t>
                      </a:r>
                    </a:p>
                  </a:txBody>
                  <a:tcPr marL="0" marR="180000" marT="0" marB="0" horzOverflow="overflow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3,043</a:t>
                      </a:r>
                    </a:p>
                  </a:txBody>
                  <a:tcPr marL="0" marR="180000" marT="0" marB="0" horzOverflow="overflow"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4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영업이익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억 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)</a:t>
                      </a:r>
                    </a:p>
                  </a:txBody>
                  <a:tcPr marL="108000" marR="0" marT="0" marB="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505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540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668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767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712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455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4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endParaRPr lang="en-US" altLang="ko-KR" sz="9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marL="0" marR="0" marT="0" marB="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순이익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억 원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)</a:t>
                      </a:r>
                    </a:p>
                  </a:txBody>
                  <a:tcPr marL="108000" marR="0" marT="0" marB="0" horzOverflow="overflow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396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425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510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579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544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415299"/>
                        </a:buClr>
                        <a:buSzPct val="125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[더존] 본문체 10" panose="020B0303000000000000" pitchFamily="50" charset="-127"/>
                          <a:ea typeface="[더존] 본문체 10" panose="020B0303000000000000" pitchFamily="50" charset="-127"/>
                        </a:rPr>
                        <a:t>231</a:t>
                      </a:r>
                    </a:p>
                  </a:txBody>
                  <a:tcPr marL="0" marR="180000" marT="0" marB="0" horzOverflow="overflow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4263151" y="5406772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매출액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graphicFrame>
        <p:nvGraphicFramePr>
          <p:cNvPr id="82" name="차트 81"/>
          <p:cNvGraphicFramePr/>
          <p:nvPr>
            <p:extLst>
              <p:ext uri="{D42A27DB-BD31-4B8C-83A1-F6EECF244321}">
                <p14:modId xmlns:p14="http://schemas.microsoft.com/office/powerpoint/2010/main" val="3717704269"/>
              </p:ext>
            </p:extLst>
          </p:nvPr>
        </p:nvGraphicFramePr>
        <p:xfrm>
          <a:off x="3378012" y="2964472"/>
          <a:ext cx="6538959" cy="2448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6304617" y="5406772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영업이익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486461" y="5406772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순이익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575753" y="5342974"/>
            <a:ext cx="92319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81840" y="3923726"/>
            <a:ext cx="857238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2017</a:t>
            </a:r>
            <a:r>
              <a:rPr lang="ko-KR" altLang="en-US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</a:t>
            </a:r>
            <a:endParaRPr lang="en-US" altLang="ko-KR" sz="850" dirty="0">
              <a:solidFill>
                <a:schemeClr val="tx1">
                  <a:lumMod val="50000"/>
                  <a:lumOff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50644" y="3986050"/>
            <a:ext cx="124650" cy="124650"/>
          </a:xfrm>
          <a:prstGeom prst="rect">
            <a:avLst/>
          </a:prstGeom>
          <a:solidFill>
            <a:srgbClr val="00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81840" y="4140488"/>
            <a:ext cx="857238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2018</a:t>
            </a:r>
            <a:r>
              <a:rPr lang="ko-KR" altLang="en-US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</a:t>
            </a:r>
            <a:endParaRPr lang="en-US" altLang="ko-KR" sz="850" dirty="0">
              <a:solidFill>
                <a:schemeClr val="tx1">
                  <a:lumMod val="50000"/>
                  <a:lumOff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850644" y="4202812"/>
            <a:ext cx="124650" cy="124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81840" y="4357250"/>
            <a:ext cx="857238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2019</a:t>
            </a:r>
            <a:r>
              <a:rPr lang="ko-KR" altLang="en-US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</a:t>
            </a:r>
            <a:endParaRPr lang="en-US" altLang="ko-KR" sz="850" dirty="0">
              <a:solidFill>
                <a:schemeClr val="tx1">
                  <a:lumMod val="50000"/>
                  <a:lumOff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850644" y="4419574"/>
            <a:ext cx="124650" cy="124650"/>
          </a:xfrm>
          <a:prstGeom prst="rect">
            <a:avLst/>
          </a:prstGeom>
          <a:solidFill>
            <a:srgbClr val="0FAD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81840" y="4574011"/>
            <a:ext cx="681590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2020</a:t>
            </a:r>
            <a:r>
              <a:rPr lang="ko-KR" altLang="en-US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</a:t>
            </a:r>
            <a:endParaRPr lang="en-US" altLang="ko-KR" sz="850" dirty="0">
              <a:solidFill>
                <a:schemeClr val="tx1">
                  <a:lumMod val="50000"/>
                  <a:lumOff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50644" y="4636335"/>
            <a:ext cx="124650" cy="124650"/>
          </a:xfrm>
          <a:prstGeom prst="rect">
            <a:avLst/>
          </a:prstGeom>
          <a:solidFill>
            <a:srgbClr val="89C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78597" y="4775051"/>
            <a:ext cx="681590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2021</a:t>
            </a:r>
            <a:r>
              <a:rPr lang="ko-KR" altLang="en-US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</a:t>
            </a:r>
            <a:endParaRPr lang="en-US" altLang="ko-KR" sz="850" dirty="0">
              <a:solidFill>
                <a:schemeClr val="tx1">
                  <a:lumMod val="50000"/>
                  <a:lumOff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47401" y="4837375"/>
            <a:ext cx="124650" cy="1246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" name="설명선 2 2"/>
          <p:cNvSpPr/>
          <p:nvPr/>
        </p:nvSpPr>
        <p:spPr>
          <a:xfrm flipH="1">
            <a:off x="1410459" y="3324967"/>
            <a:ext cx="1635503" cy="3823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9618"/>
              <a:gd name="adj6" fmla="val -374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2017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 국내 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SW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업계 최초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algn="ctr"/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매출 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천억 원 달성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1" name="설명선 2 30"/>
          <p:cNvSpPr/>
          <p:nvPr/>
        </p:nvSpPr>
        <p:spPr>
          <a:xfrm>
            <a:off x="5352625" y="2720939"/>
            <a:ext cx="1635503" cy="3823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1944"/>
              <a:gd name="adj6" fmla="val -403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2020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 국내 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SW 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업계 최초 </a:t>
            </a:r>
            <a:endParaRPr lang="en-US" altLang="ko-KR" sz="1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 algn="ctr"/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매출 </a:t>
            </a:r>
            <a:r>
              <a:rPr lang="en-US" altLang="ko-KR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3</a:t>
            </a:r>
            <a:r>
              <a:rPr lang="ko-KR" altLang="en-US" sz="1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천억 원 달성</a:t>
            </a:r>
            <a:endParaRPr lang="ko-KR" altLang="en-US" sz="1000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2" name="내용 개체 틀 18"/>
          <p:cNvSpPr txBox="1">
            <a:spLocks/>
          </p:cNvSpPr>
          <p:nvPr/>
        </p:nvSpPr>
        <p:spPr>
          <a:xfrm>
            <a:off x="462261" y="913150"/>
            <a:ext cx="9378856" cy="625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1800" b="1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소프트웨어 업계 최초 연 매출 </a:t>
            </a:r>
            <a:r>
              <a:rPr lang="en-US" altLang="ko-KR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3,000</a:t>
            </a: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억 원 시대를 열며</a:t>
            </a:r>
            <a:endParaRPr lang="en-US" altLang="ko-KR" sz="2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70000"/>
              </a:lnSpc>
            </a:pPr>
            <a:r>
              <a:rPr lang="ko-KR" altLang="en-US" sz="2000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높은 성장성과 안정성을 증명하고 있습니다</a:t>
            </a:r>
            <a:endParaRPr lang="en-US" altLang="ko-KR" sz="2000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6841" y="1747058"/>
            <a:ext cx="9304276" cy="833180"/>
          </a:xfrm>
          <a:prstGeom prst="rect">
            <a:avLst/>
          </a:prstGeom>
          <a:solidFill>
            <a:srgbClr val="CBD3DB">
              <a:alpha val="5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9046" y="1863797"/>
            <a:ext cx="910207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더존은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과감한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투자와 연구개발을 통해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적극적인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사업 확장에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나서고 있으며</a:t>
            </a:r>
            <a:endParaRPr lang="en-US" altLang="ko-KR" sz="1200" b="1" dirty="0" smtClean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사업 영역간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시너지를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통해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미래 </a:t>
            </a:r>
            <a:r>
              <a:rPr lang="ko-KR" altLang="en-US" sz="1200" b="1" dirty="0" err="1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신성장동력을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 </a:t>
            </a:r>
            <a:r>
              <a:rPr lang="ko-KR" altLang="en-US" sz="1200" b="1" dirty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확보하고 안정적인 매출과 수익창출을 </a:t>
            </a:r>
            <a:r>
              <a:rPr lang="ko-KR" altLang="en-US" sz="1200" b="1" dirty="0" smtClean="0"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이어가고 있습니다</a:t>
            </a:r>
            <a:endParaRPr lang="ko-KR" altLang="en-US" sz="1200" b="1" dirty="0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0165" y="4984013"/>
            <a:ext cx="681590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2022</a:t>
            </a:r>
            <a:r>
              <a:rPr lang="ko-KR" altLang="en-US" sz="8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[더존] 본문체 10" panose="020B0303000000000000" pitchFamily="50" charset="-127"/>
                <a:ea typeface="[더존] 본문체 10" panose="020B0303000000000000" pitchFamily="50" charset="-127"/>
              </a:rPr>
              <a:t>년</a:t>
            </a:r>
            <a:endParaRPr lang="en-US" altLang="ko-KR" sz="850" dirty="0">
              <a:solidFill>
                <a:schemeClr val="tx1">
                  <a:lumMod val="50000"/>
                  <a:lumOff val="50000"/>
                </a:schemeClr>
              </a:solidFill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8969" y="5046337"/>
            <a:ext cx="124650" cy="124650"/>
          </a:xfrm>
          <a:prstGeom prst="rect">
            <a:avLst/>
          </a:prstGeom>
          <a:solidFill>
            <a:srgbClr val="BCD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[더존] 본문체 10" panose="020B0303000000000000" pitchFamily="50" charset="-127"/>
              <a:ea typeface="[더존] 본문체 10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2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UZONE_1">
  <a:themeElements>
    <a:clrScheme name="더존">
      <a:dk1>
        <a:sysClr val="windowText" lastClr="000000"/>
      </a:dk1>
      <a:lt1>
        <a:sysClr val="window" lastClr="FFFFFF"/>
      </a:lt1>
      <a:dk2>
        <a:srgbClr val="001E55"/>
      </a:dk2>
      <a:lt2>
        <a:srgbClr val="8CDCFF"/>
      </a:lt2>
      <a:accent1>
        <a:srgbClr val="00AAF0"/>
      </a:accent1>
      <a:accent2>
        <a:srgbClr val="0073B4"/>
      </a:accent2>
      <a:accent3>
        <a:srgbClr val="00417D"/>
      </a:accent3>
      <a:accent4>
        <a:srgbClr val="C00000"/>
      </a:accent4>
      <a:accent5>
        <a:srgbClr val="FF9801"/>
      </a:accent5>
      <a:accent6>
        <a:srgbClr val="87239B"/>
      </a:accent6>
      <a:hlink>
        <a:srgbClr val="0563C1"/>
      </a:hlink>
      <a:folHlink>
        <a:srgbClr val="954F72"/>
      </a:folHlink>
    </a:clrScheme>
    <a:fontScheme name="더존">
      <a:majorFont>
        <a:latin typeface="Arial"/>
        <a:ea typeface="[더존] 제목체 Bold"/>
        <a:cs typeface=""/>
      </a:majorFont>
      <a:minorFont>
        <a:latin typeface="Arial"/>
        <a:ea typeface="[더존] 본문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noAutofit/>
      </a:bodyPr>
      <a:lstStyle>
        <a:defPPr>
          <a:lnSpc>
            <a:spcPct val="130000"/>
          </a:lnSpc>
          <a:defRPr sz="1400" dirty="0" smtClean="0">
            <a:latin typeface="[더존] 본문체 Medium" panose="020B0603000000000000" pitchFamily="50" charset="-127"/>
            <a:ea typeface="[더존] 본문체 Medium" panose="020B06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9907</TotalTime>
  <Words>3728</Words>
  <Application>Microsoft Office PowerPoint</Application>
  <PresentationFormat>사용자 지정</PresentationFormat>
  <Paragraphs>639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[더존] 본문체 30</vt:lpstr>
      <vt:lpstr>Arial</vt:lpstr>
      <vt:lpstr>맑은 고딕</vt:lpstr>
      <vt:lpstr>[더존] 본문체 10</vt:lpstr>
      <vt:lpstr>[더존] 제목체 50</vt:lpstr>
      <vt:lpstr>[더존] 제목체 30</vt:lpstr>
      <vt:lpstr>DOUZONE_1</vt:lpstr>
      <vt:lpstr>PowerPoint 프레젠테이션</vt:lpstr>
      <vt:lpstr>DOUZONE BIZON Company Overview</vt:lpstr>
      <vt:lpstr>PowerPoint 프레젠테이션</vt:lpstr>
      <vt:lpstr>기업개요</vt:lpstr>
      <vt:lpstr>연혁</vt:lpstr>
      <vt:lpstr>국내사업</vt:lpstr>
      <vt:lpstr>해외사업</vt:lpstr>
      <vt:lpstr>고객현황</vt:lpstr>
      <vt:lpstr>경영현황</vt:lpstr>
      <vt:lpstr>PowerPoint 프레젠테이션</vt:lpstr>
      <vt:lpstr>올인원 디지털 비즈니스 플랫폼/직장인용 앱</vt:lpstr>
      <vt:lpstr>비즈니스 플랫폼</vt:lpstr>
      <vt:lpstr>ERP</vt:lpstr>
      <vt:lpstr>그룹웨어/정보보안</vt:lpstr>
      <vt:lpstr>매출채권팩토링/전자세금계산서/전자금융 서비스</vt:lpstr>
      <vt:lpstr>전자팩스/모바일/클라우드</vt:lpstr>
      <vt:lpstr>PowerPoint 프레젠테이션</vt:lpstr>
      <vt:lpstr>근무 환경</vt:lpstr>
      <vt:lpstr>세일즈&amp;구축 환경</vt:lpstr>
      <vt:lpstr>서비스 인프라</vt:lpstr>
      <vt:lpstr>임직원 복지</vt:lpstr>
      <vt:lpstr>사회공헌활동</vt:lpstr>
      <vt:lpstr>PowerPoint 프레젠테이션</vt:lpstr>
      <vt:lpstr>서비스 네트워크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koo iMac</dc:creator>
  <cp:lastModifiedBy>kppl</cp:lastModifiedBy>
  <cp:revision>591</cp:revision>
  <cp:lastPrinted>2020-01-17T00:48:17Z</cp:lastPrinted>
  <dcterms:created xsi:type="dcterms:W3CDTF">2016-11-02T06:17:26Z</dcterms:created>
  <dcterms:modified xsi:type="dcterms:W3CDTF">2024-01-18T01:25:45Z</dcterms:modified>
</cp:coreProperties>
</file>